
<file path=[Content_Types].xml><?xml version="1.0" encoding="utf-8"?>
<Types xmlns="http://schemas.openxmlformats.org/package/2006/content-types">
  <Default Extension="jpeg" ContentType="image/jpeg"/>
  <Default Extension="png" ContentType="image/png"/>
  <Default Extension="tiff" ContentType="image/tiff"/>
  <Default Extension="emf" ContentType="image/x-e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9" r:id="rId3"/>
    <p:sldMasterId id="2147483670" r:id="rId4"/>
  </p:sldMasterIdLst>
  <p:notesMasterIdLst>
    <p:notesMasterId r:id="rId19"/>
  </p:notesMasterIdLst>
  <p:sldIdLst>
    <p:sldId id="256" r:id="rId5"/>
    <p:sldId id="296" r:id="rId6"/>
    <p:sldId id="294" r:id="rId7"/>
    <p:sldId id="300" r:id="rId8"/>
    <p:sldId id="273" r:id="rId9"/>
    <p:sldId id="303" r:id="rId10"/>
    <p:sldId id="274" r:id="rId11"/>
    <p:sldId id="269" r:id="rId12"/>
    <p:sldId id="268" r:id="rId13"/>
    <p:sldId id="275" r:id="rId14"/>
    <p:sldId id="281" r:id="rId15"/>
    <p:sldId id="270" r:id="rId16"/>
    <p:sldId id="276" r:id="rId17"/>
    <p:sldId id="279" r:id="rId18"/>
    <p:sldId id="280" r:id="rId20"/>
    <p:sldId id="277" r:id="rId21"/>
    <p:sldId id="304" r:id="rId22"/>
    <p:sldId id="301" r:id="rId23"/>
    <p:sldId id="302" r:id="rId24"/>
    <p:sldId id="284" r:id="rId25"/>
    <p:sldId id="282" r:id="rId26"/>
    <p:sldId id="283" r:id="rId27"/>
    <p:sldId id="278" r:id="rId28"/>
    <p:sldId id="305" r:id="rId29"/>
    <p:sldId id="306" r:id="rId30"/>
    <p:sldId id="307" r:id="rId31"/>
    <p:sldId id="297" r:id="rId32"/>
    <p:sldId id="271" r:id="rId33"/>
  </p:sldIdLst>
  <p:sldSz cx="9144000" cy="6858000" type="screen4x3"/>
  <p:notesSz cx="7099300" cy="1023429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508D"/>
    <a:srgbClr val="58A90B"/>
    <a:srgbClr val="EED60D"/>
    <a:srgbClr val="AE0101"/>
    <a:srgbClr val="A0A39D"/>
    <a:srgbClr val="888A85"/>
    <a:srgbClr val="B7BAB3"/>
    <a:srgbClr val="214A87"/>
    <a:srgbClr val="EDD508"/>
    <a:srgbClr val="4E9A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ä¸­åº¦æ ·å¼ 2 - å¼ºè°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49" y="432"/>
      </p:cViewPr>
      <p:guideLst>
        <p:guide orient="horz" pos="391"/>
        <p:guide orient="horz" pos="1275"/>
        <p:guide orient="horz" pos="3927"/>
        <p:guide orient="horz" pos="2026"/>
        <p:guide orient="horz" pos="3086"/>
        <p:guide orient="horz" pos="4268"/>
        <p:guide pos="204"/>
        <p:guide pos="551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9BEA83-75E5-4132-AFB9-523FA3B92CA0}" type="doc">
      <dgm:prSet loTypeId="urn:microsoft.com/office/officeart/2005/8/layout/chevron1" loCatId="process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en-GB"/>
        </a:p>
      </dgm:t>
    </dgm:pt>
    <dgm:pt modelId="{CC34676F-0624-451B-B10C-9E6B2160192A}">
      <dgm:prSet phldrT="[Text]"/>
      <dgm:spPr/>
      <dgm:t>
        <a:bodyPr/>
        <a:lstStyle/>
        <a:p>
          <a:r>
            <a:rPr lang="en-GB" dirty="0" smtClean="0"/>
            <a:t>Identification of heat sources</a:t>
          </a:r>
          <a:endParaRPr lang="en-GB" dirty="0"/>
        </a:p>
      </dgm:t>
    </dgm:pt>
    <dgm:pt modelId="{D4C4D98C-71B4-4664-96BB-E54500D67F26}" cxnId="{E39BBF09-D04A-4437-B3AE-982123DE8E7E}" type="parTrans">
      <dgm:prSet/>
      <dgm:spPr/>
      <dgm:t>
        <a:bodyPr/>
        <a:lstStyle/>
        <a:p>
          <a:endParaRPr lang="en-GB"/>
        </a:p>
      </dgm:t>
    </dgm:pt>
    <dgm:pt modelId="{4A9D12F3-67D6-4BAB-B181-8AF8E72E7D84}" cxnId="{E39BBF09-D04A-4437-B3AE-982123DE8E7E}" type="sibTrans">
      <dgm:prSet/>
      <dgm:spPr/>
      <dgm:t>
        <a:bodyPr/>
        <a:lstStyle/>
        <a:p>
          <a:endParaRPr lang="en-GB"/>
        </a:p>
      </dgm:t>
    </dgm:pt>
    <dgm:pt modelId="{174D1906-C539-4EE3-B943-ECF42D08A62E}">
      <dgm:prSet phldrT="[Text]"/>
      <dgm:spPr/>
      <dgm:t>
        <a:bodyPr/>
        <a:lstStyle/>
        <a:p>
          <a:r>
            <a:rPr lang="en-GB" dirty="0" smtClean="0"/>
            <a:t>Design concept and optimization</a:t>
          </a:r>
          <a:endParaRPr lang="en-GB" dirty="0"/>
        </a:p>
      </dgm:t>
    </dgm:pt>
    <dgm:pt modelId="{C768FBC8-4639-46FF-AF7E-DA4117134D8C}" cxnId="{A0783F70-534F-4DB6-BB5C-4E04E3E6B863}" type="parTrans">
      <dgm:prSet/>
      <dgm:spPr/>
      <dgm:t>
        <a:bodyPr/>
        <a:lstStyle/>
        <a:p>
          <a:endParaRPr lang="en-GB"/>
        </a:p>
      </dgm:t>
    </dgm:pt>
    <dgm:pt modelId="{4A60C513-0D2A-42CD-8471-E5BE6FD1928F}" cxnId="{A0783F70-534F-4DB6-BB5C-4E04E3E6B863}" type="sibTrans">
      <dgm:prSet/>
      <dgm:spPr/>
      <dgm:t>
        <a:bodyPr/>
        <a:lstStyle/>
        <a:p>
          <a:endParaRPr lang="en-GB"/>
        </a:p>
      </dgm:t>
    </dgm:pt>
    <dgm:pt modelId="{C709193E-104D-48F1-BF11-D447BCE59B87}">
      <dgm:prSet phldrT="[Text]"/>
      <dgm:spPr/>
      <dgm:t>
        <a:bodyPr/>
        <a:lstStyle/>
        <a:p>
          <a:r>
            <a:rPr lang="en-GB" dirty="0" smtClean="0"/>
            <a:t>Virtual prototype</a:t>
          </a:r>
          <a:endParaRPr lang="en-GB" dirty="0"/>
        </a:p>
      </dgm:t>
    </dgm:pt>
    <dgm:pt modelId="{75B61B13-A708-4F64-9F2B-A8D74FFF6EA2}" cxnId="{B0E95640-1EC1-4678-9735-EC47AF91F9E0}" type="parTrans">
      <dgm:prSet/>
      <dgm:spPr/>
      <dgm:t>
        <a:bodyPr/>
        <a:lstStyle/>
        <a:p>
          <a:endParaRPr lang="en-GB"/>
        </a:p>
      </dgm:t>
    </dgm:pt>
    <dgm:pt modelId="{3A77EB65-FAC3-4D22-99EE-D9D03338124A}" cxnId="{B0E95640-1EC1-4678-9735-EC47AF91F9E0}" type="sibTrans">
      <dgm:prSet/>
      <dgm:spPr/>
      <dgm:t>
        <a:bodyPr/>
        <a:lstStyle/>
        <a:p>
          <a:endParaRPr lang="en-GB"/>
        </a:p>
      </dgm:t>
    </dgm:pt>
    <dgm:pt modelId="{82B1D38C-A577-4EE9-81A7-65F42EE0DD2C}">
      <dgm:prSet phldrT="[Text]"/>
      <dgm:spPr/>
      <dgm:t>
        <a:bodyPr/>
        <a:lstStyle/>
        <a:p>
          <a:r>
            <a:rPr lang="en-GB" dirty="0" smtClean="0"/>
            <a:t>Physical Prototype</a:t>
          </a:r>
          <a:endParaRPr lang="en-GB" dirty="0"/>
        </a:p>
      </dgm:t>
    </dgm:pt>
    <dgm:pt modelId="{0A68B24B-9AEF-4DF9-8277-3EF1908F0AA9}" cxnId="{7ED11499-58C7-48A8-87B9-57B6C758BD21}" type="parTrans">
      <dgm:prSet/>
      <dgm:spPr/>
      <dgm:t>
        <a:bodyPr/>
        <a:lstStyle/>
        <a:p>
          <a:endParaRPr lang="en-GB"/>
        </a:p>
      </dgm:t>
    </dgm:pt>
    <dgm:pt modelId="{9973EB5D-C9AB-46F5-A66B-5F7CCDFC8519}" cxnId="{7ED11499-58C7-48A8-87B9-57B6C758BD21}" type="sibTrans">
      <dgm:prSet/>
      <dgm:spPr/>
      <dgm:t>
        <a:bodyPr/>
        <a:lstStyle/>
        <a:p>
          <a:endParaRPr lang="en-GB"/>
        </a:p>
      </dgm:t>
    </dgm:pt>
    <dgm:pt modelId="{BCE1136D-8954-4340-BC0F-BF1DDC133E6A}">
      <dgm:prSet phldrT="[Text]"/>
      <dgm:spPr/>
      <dgm:t>
        <a:bodyPr/>
        <a:lstStyle/>
        <a:p>
          <a:r>
            <a:rPr lang="en-GB" dirty="0" smtClean="0"/>
            <a:t>Electric drive, air gap friction, bearings</a:t>
          </a:r>
          <a:endParaRPr lang="en-GB" dirty="0"/>
        </a:p>
      </dgm:t>
    </dgm:pt>
    <dgm:pt modelId="{B96D9DA9-F005-4FB3-8E85-A7B5A52E7B35}" cxnId="{1B85DDB3-D34C-425B-BAA0-B15C91441510}" type="parTrans">
      <dgm:prSet/>
      <dgm:spPr/>
      <dgm:t>
        <a:bodyPr/>
        <a:lstStyle/>
        <a:p>
          <a:endParaRPr lang="en-GB"/>
        </a:p>
      </dgm:t>
    </dgm:pt>
    <dgm:pt modelId="{7F6BA73B-C024-4190-91D4-B30430E9BE00}" cxnId="{1B85DDB3-D34C-425B-BAA0-B15C91441510}" type="sibTrans">
      <dgm:prSet/>
      <dgm:spPr/>
      <dgm:t>
        <a:bodyPr/>
        <a:lstStyle/>
        <a:p>
          <a:endParaRPr lang="en-GB"/>
        </a:p>
      </dgm:t>
    </dgm:pt>
    <dgm:pt modelId="{7A1B439F-B56A-4946-A380-0DEF0FBB7AE6}">
      <dgm:prSet phldrT="[Text]"/>
      <dgm:spPr/>
      <dgm:t>
        <a:bodyPr/>
        <a:lstStyle/>
        <a:p>
          <a:r>
            <a:rPr lang="en-GB" dirty="0" smtClean="0"/>
            <a:t>macro models</a:t>
          </a:r>
          <a:endParaRPr lang="en-GB" dirty="0"/>
        </a:p>
      </dgm:t>
    </dgm:pt>
    <dgm:pt modelId="{06700633-28B0-4379-A11C-E1C26F8CFCF0}" cxnId="{17F253CA-8319-4D45-B603-FFF2EF316CFA}" type="parTrans">
      <dgm:prSet/>
      <dgm:spPr/>
      <dgm:t>
        <a:bodyPr/>
        <a:lstStyle/>
        <a:p>
          <a:endParaRPr lang="en-GB"/>
        </a:p>
      </dgm:t>
    </dgm:pt>
    <dgm:pt modelId="{444DE2DA-64E7-41BA-9C51-13CE61E8B21E}" cxnId="{17F253CA-8319-4D45-B603-FFF2EF316CFA}" type="sibTrans">
      <dgm:prSet/>
      <dgm:spPr/>
      <dgm:t>
        <a:bodyPr/>
        <a:lstStyle/>
        <a:p>
          <a:endParaRPr lang="en-GB"/>
        </a:p>
      </dgm:t>
    </dgm:pt>
    <dgm:pt modelId="{2F6BB82B-713D-479E-8192-64FC640A8082}">
      <dgm:prSet phldrT="[Text]"/>
      <dgm:spPr/>
      <dgm:t>
        <a:bodyPr/>
        <a:lstStyle/>
        <a:p>
          <a:r>
            <a:rPr lang="en-GB" dirty="0" smtClean="0">
              <a:sym typeface="Wingdings" charset="2"/>
            </a:rPr>
            <a:t>cooling demand, boundary conditions</a:t>
          </a:r>
          <a:endParaRPr lang="en-GB" dirty="0"/>
        </a:p>
      </dgm:t>
    </dgm:pt>
    <dgm:pt modelId="{6B25D423-ED94-4003-AC41-21F8CC4D4C1F}" cxnId="{B26D2A2F-2B69-4EA6-A9C9-FCBD307422C5}" type="parTrans">
      <dgm:prSet/>
      <dgm:spPr/>
      <dgm:t>
        <a:bodyPr/>
        <a:lstStyle/>
        <a:p>
          <a:endParaRPr lang="en-GB"/>
        </a:p>
      </dgm:t>
    </dgm:pt>
    <dgm:pt modelId="{5012DF8F-FA62-4369-BDD9-8704AFE02520}" cxnId="{B26D2A2F-2B69-4EA6-A9C9-FCBD307422C5}" type="sibTrans">
      <dgm:prSet/>
      <dgm:spPr/>
      <dgm:t>
        <a:bodyPr/>
        <a:lstStyle/>
        <a:p>
          <a:endParaRPr lang="en-GB"/>
        </a:p>
      </dgm:t>
    </dgm:pt>
    <dgm:pt modelId="{0FDC1A10-A0B6-4CE8-9993-0B6529787DB4}">
      <dgm:prSet phldrT="[Text]"/>
      <dgm:spPr/>
      <dgm:t>
        <a:bodyPr/>
        <a:lstStyle/>
        <a:p>
          <a:r>
            <a:rPr lang="en-GB" dirty="0" smtClean="0">
              <a:sym typeface="Wingdings" charset="2"/>
            </a:rPr>
            <a:t>evaluation of cooling concepts and duct routings</a:t>
          </a:r>
          <a:endParaRPr lang="en-GB" dirty="0"/>
        </a:p>
      </dgm:t>
    </dgm:pt>
    <dgm:pt modelId="{B5571AF6-FA6C-41B9-912E-DB398C19ED26}" cxnId="{9643413D-7ADE-4CDD-A7FF-A6FD11E03C9F}" type="parTrans">
      <dgm:prSet/>
      <dgm:spPr/>
      <dgm:t>
        <a:bodyPr/>
        <a:lstStyle/>
        <a:p>
          <a:endParaRPr lang="en-GB"/>
        </a:p>
      </dgm:t>
    </dgm:pt>
    <dgm:pt modelId="{A59D3AD3-14F1-46F7-BDC0-C012FBA5B2A2}" cxnId="{9643413D-7ADE-4CDD-A7FF-A6FD11E03C9F}" type="sibTrans">
      <dgm:prSet/>
      <dgm:spPr/>
      <dgm:t>
        <a:bodyPr/>
        <a:lstStyle/>
        <a:p>
          <a:endParaRPr lang="en-GB"/>
        </a:p>
      </dgm:t>
    </dgm:pt>
    <dgm:pt modelId="{63987930-17D5-4D18-A60F-6163D5CC2750}">
      <dgm:prSet phldrT="[Text]"/>
      <dgm:spPr/>
      <dgm:t>
        <a:bodyPr/>
        <a:lstStyle/>
        <a:p>
          <a:r>
            <a:rPr lang="en-GB" dirty="0" smtClean="0"/>
            <a:t>CFD Simulation</a:t>
          </a:r>
          <a:endParaRPr lang="en-GB" dirty="0"/>
        </a:p>
      </dgm:t>
    </dgm:pt>
    <dgm:pt modelId="{412CF6E4-ACBC-4BB0-9A60-75F1B0C6F9B8}" cxnId="{81D0556A-A241-4DD1-9BA7-234D492F27AB}" type="parTrans">
      <dgm:prSet/>
      <dgm:spPr/>
      <dgm:t>
        <a:bodyPr/>
        <a:lstStyle/>
        <a:p>
          <a:endParaRPr lang="en-GB"/>
        </a:p>
      </dgm:t>
    </dgm:pt>
    <dgm:pt modelId="{DE1AB1E5-DA2E-4788-ABFA-36EFA24D627F}" cxnId="{81D0556A-A241-4DD1-9BA7-234D492F27AB}" type="sibTrans">
      <dgm:prSet/>
      <dgm:spPr/>
      <dgm:t>
        <a:bodyPr/>
        <a:lstStyle/>
        <a:p>
          <a:endParaRPr lang="en-GB"/>
        </a:p>
      </dgm:t>
    </dgm:pt>
    <dgm:pt modelId="{832E6CF3-0AEB-44D5-96F2-294689EC8837}">
      <dgm:prSet phldrT="[Text]"/>
      <dgm:spPr/>
      <dgm:t>
        <a:bodyPr/>
        <a:lstStyle/>
        <a:p>
          <a:r>
            <a:rPr lang="en-GB" dirty="0" smtClean="0">
              <a:sym typeface="Wingdings" charset="2"/>
            </a:rPr>
            <a:t>Verification of the concept</a:t>
          </a:r>
          <a:endParaRPr lang="en-GB" dirty="0"/>
        </a:p>
      </dgm:t>
    </dgm:pt>
    <dgm:pt modelId="{43291E5A-2583-4DF4-8F76-03B8C5D8E969}" cxnId="{A27AA167-1E50-40A5-A09D-DDAF25582A75}" type="parTrans">
      <dgm:prSet/>
      <dgm:spPr/>
      <dgm:t>
        <a:bodyPr/>
        <a:lstStyle/>
        <a:p>
          <a:endParaRPr lang="en-GB"/>
        </a:p>
      </dgm:t>
    </dgm:pt>
    <dgm:pt modelId="{6408BECD-C721-4308-A3FC-06891C5E1704}" cxnId="{A27AA167-1E50-40A5-A09D-DDAF25582A75}" type="sibTrans">
      <dgm:prSet/>
      <dgm:spPr/>
      <dgm:t>
        <a:bodyPr/>
        <a:lstStyle/>
        <a:p>
          <a:endParaRPr lang="en-GB"/>
        </a:p>
      </dgm:t>
    </dgm:pt>
    <dgm:pt modelId="{49A8D4BA-8A28-4EA4-9F52-6DE1665FF6AE}">
      <dgm:prSet phldrT="[Text]"/>
      <dgm:spPr/>
      <dgm:t>
        <a:bodyPr/>
        <a:lstStyle/>
        <a:p>
          <a:r>
            <a:rPr lang="en-GB" dirty="0" smtClean="0">
              <a:sym typeface="Wingdings" charset="2"/>
            </a:rPr>
            <a:t>based on the identified  boundary conditions</a:t>
          </a:r>
          <a:endParaRPr lang="en-GB" dirty="0"/>
        </a:p>
      </dgm:t>
    </dgm:pt>
    <dgm:pt modelId="{13301E4F-F13F-43DE-AA3F-805E5B5EDB61}" cxnId="{C387B365-7FBD-4627-953B-3CA97F597AF0}" type="parTrans">
      <dgm:prSet/>
      <dgm:spPr/>
      <dgm:t>
        <a:bodyPr/>
        <a:lstStyle/>
        <a:p>
          <a:endParaRPr lang="en-GB"/>
        </a:p>
      </dgm:t>
    </dgm:pt>
    <dgm:pt modelId="{7B210234-568A-49D3-900D-842322DE170A}" cxnId="{C387B365-7FBD-4627-953B-3CA97F597AF0}" type="sibTrans">
      <dgm:prSet/>
      <dgm:spPr/>
      <dgm:t>
        <a:bodyPr/>
        <a:lstStyle/>
        <a:p>
          <a:endParaRPr lang="en-GB"/>
        </a:p>
      </dgm:t>
    </dgm:pt>
    <dgm:pt modelId="{62511004-D0A8-484B-A243-CFC60D5695CC}">
      <dgm:prSet phldrT="[Text]"/>
      <dgm:spPr/>
      <dgm:t>
        <a:bodyPr/>
        <a:lstStyle/>
        <a:p>
          <a:r>
            <a:rPr lang="en-GB" dirty="0" smtClean="0"/>
            <a:t>Test field</a:t>
          </a:r>
          <a:endParaRPr lang="en-GB" dirty="0"/>
        </a:p>
      </dgm:t>
    </dgm:pt>
    <dgm:pt modelId="{47EFFA16-180B-410E-A044-5FED0555BE8D}" cxnId="{C14B3866-54DE-4591-BEA1-B6026BE0D4CD}" type="parTrans">
      <dgm:prSet/>
      <dgm:spPr/>
      <dgm:t>
        <a:bodyPr/>
        <a:lstStyle/>
        <a:p>
          <a:endParaRPr lang="en-GB"/>
        </a:p>
      </dgm:t>
    </dgm:pt>
    <dgm:pt modelId="{1138E184-80D0-43A8-9C48-E1A1A00D0159}" cxnId="{C14B3866-54DE-4591-BEA1-B6026BE0D4CD}" type="sibTrans">
      <dgm:prSet/>
      <dgm:spPr/>
      <dgm:t>
        <a:bodyPr/>
        <a:lstStyle/>
        <a:p>
          <a:endParaRPr lang="en-GB"/>
        </a:p>
      </dgm:t>
    </dgm:pt>
    <dgm:pt modelId="{2D3E7E1B-B522-4B65-90B9-9EAD7A35630D}">
      <dgm:prSet phldrT="[Text]"/>
      <dgm:spPr/>
      <dgm:t>
        <a:bodyPr/>
        <a:lstStyle/>
        <a:p>
          <a:r>
            <a:rPr lang="en-GB" dirty="0" smtClean="0">
              <a:sym typeface="Wingdings" charset="2"/>
            </a:rPr>
            <a:t>Thermo-couples, thermographic imaging</a:t>
          </a:r>
          <a:endParaRPr lang="en-GB" dirty="0"/>
        </a:p>
      </dgm:t>
    </dgm:pt>
    <dgm:pt modelId="{BCBD45BF-4888-4573-AF61-FB4970DC4545}" cxnId="{1E373832-57E9-4C9F-B4AF-80BB722ED7A7}" type="parTrans">
      <dgm:prSet/>
      <dgm:spPr/>
      <dgm:t>
        <a:bodyPr/>
        <a:lstStyle/>
        <a:p>
          <a:endParaRPr lang="en-GB"/>
        </a:p>
      </dgm:t>
    </dgm:pt>
    <dgm:pt modelId="{EEA258AE-100A-4CEE-B9A8-338775E6FD8D}" cxnId="{1E373832-57E9-4C9F-B4AF-80BB722ED7A7}" type="sibTrans">
      <dgm:prSet/>
      <dgm:spPr/>
      <dgm:t>
        <a:bodyPr/>
        <a:lstStyle/>
        <a:p>
          <a:endParaRPr lang="en-GB"/>
        </a:p>
      </dgm:t>
    </dgm:pt>
    <dgm:pt modelId="{685CBB02-4180-4ABF-9CEC-9DB107D0A184}">
      <dgm:prSet phldrT="[Text]"/>
      <dgm:spPr/>
      <dgm:t>
        <a:bodyPr/>
        <a:lstStyle/>
        <a:p>
          <a:r>
            <a:rPr lang="en-GB" dirty="0" smtClean="0">
              <a:sym typeface="Wingdings" charset="2"/>
            </a:rPr>
            <a:t>Verification of the performance </a:t>
          </a:r>
          <a:endParaRPr lang="en-GB" dirty="0"/>
        </a:p>
      </dgm:t>
    </dgm:pt>
    <dgm:pt modelId="{7F9DA712-27CD-4175-BE8B-211ED78817F3}" cxnId="{1385CC8F-8826-448E-9C71-B20D22346096}" type="parTrans">
      <dgm:prSet/>
      <dgm:spPr/>
      <dgm:t>
        <a:bodyPr/>
        <a:lstStyle/>
        <a:p>
          <a:endParaRPr lang="en-GB"/>
        </a:p>
      </dgm:t>
    </dgm:pt>
    <dgm:pt modelId="{5D03E3CA-055C-43D1-8EAF-254B5F3B4F6B}" cxnId="{1385CC8F-8826-448E-9C71-B20D22346096}" type="sibTrans">
      <dgm:prSet/>
      <dgm:spPr/>
      <dgm:t>
        <a:bodyPr/>
        <a:lstStyle/>
        <a:p>
          <a:endParaRPr lang="en-GB"/>
        </a:p>
      </dgm:t>
    </dgm:pt>
    <dgm:pt modelId="{E7A0E78C-DE9F-459C-9D8B-35F353C6DA23}">
      <dgm:prSet phldrT="[Text]"/>
      <dgm:spPr/>
      <dgm:t>
        <a:bodyPr/>
        <a:lstStyle/>
        <a:p>
          <a:r>
            <a:rPr lang="en-GB" dirty="0" smtClean="0">
              <a:sym typeface="Wingdings" charset="2"/>
            </a:rPr>
            <a:t>based on the developed software </a:t>
          </a:r>
          <a:r>
            <a:rPr lang="en-GB" i="1" dirty="0" err="1" smtClean="0">
              <a:sym typeface="Wingdings" charset="2"/>
            </a:rPr>
            <a:t>DuctDesigner</a:t>
          </a:r>
          <a:r>
            <a:rPr lang="en-GB" i="1" dirty="0" smtClean="0">
              <a:sym typeface="Wingdings" charset="2"/>
            </a:rPr>
            <a:t>.</a:t>
          </a:r>
          <a:endParaRPr lang="en-GB" dirty="0"/>
        </a:p>
      </dgm:t>
    </dgm:pt>
    <dgm:pt modelId="{D3307565-6197-45A6-8F26-2BF873969E1A}" cxnId="{7D295194-B5F0-49FE-816C-8899B607EF3D}" type="parTrans">
      <dgm:prSet/>
      <dgm:spPr/>
      <dgm:t>
        <a:bodyPr/>
        <a:lstStyle/>
        <a:p>
          <a:endParaRPr lang="en-GB"/>
        </a:p>
      </dgm:t>
    </dgm:pt>
    <dgm:pt modelId="{C14F1457-A963-4F90-AFCE-AEAA10BCF072}" cxnId="{7D295194-B5F0-49FE-816C-8899B607EF3D}" type="sibTrans">
      <dgm:prSet/>
      <dgm:spPr/>
      <dgm:t>
        <a:bodyPr/>
        <a:lstStyle/>
        <a:p>
          <a:endParaRPr lang="en-GB"/>
        </a:p>
      </dgm:t>
    </dgm:pt>
    <dgm:pt modelId="{D0090112-91FC-4F6E-8A8E-21EFB4BB777E}" type="pres">
      <dgm:prSet presAssocID="{1A9BEA83-75E5-4132-AFB9-523FA3B92CA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9806D00D-7544-49F9-B9FB-B090F117D7F3}" type="pres">
      <dgm:prSet presAssocID="{CC34676F-0624-451B-B10C-9E6B2160192A}" presName="composite" presStyleCnt="0"/>
      <dgm:spPr/>
    </dgm:pt>
    <dgm:pt modelId="{5A44B4FB-0947-47DD-89F3-98D04F9FC368}" type="pres">
      <dgm:prSet presAssocID="{CC34676F-0624-451B-B10C-9E6B2160192A}" presName="par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7B3FE4D-465E-4002-8FF4-19F93C1187AA}" type="pres">
      <dgm:prSet presAssocID="{CC34676F-0624-451B-B10C-9E6B2160192A}" presName="desTx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5DF9B67-0CF4-4D78-85E1-11918D632484}" type="pres">
      <dgm:prSet presAssocID="{4A9D12F3-67D6-4BAB-B181-8AF8E72E7D84}" presName="space" presStyleCnt="0"/>
      <dgm:spPr/>
    </dgm:pt>
    <dgm:pt modelId="{AAA2DB5D-3AE2-40E0-A0A0-E179BCBAE375}" type="pres">
      <dgm:prSet presAssocID="{174D1906-C539-4EE3-B943-ECF42D08A62E}" presName="composite" presStyleCnt="0"/>
      <dgm:spPr/>
    </dgm:pt>
    <dgm:pt modelId="{22C0BD0C-9CD9-459C-85C9-3A7CC1BB5BE9}" type="pres">
      <dgm:prSet presAssocID="{174D1906-C539-4EE3-B943-ECF42D08A62E}" presName="par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31B07F2-2F46-47C6-A6FF-F3AA42CAEAFB}" type="pres">
      <dgm:prSet presAssocID="{174D1906-C539-4EE3-B943-ECF42D08A62E}" presName="desTx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E56CBCB-4F9A-4F3F-9570-00FF3A653AA3}" type="pres">
      <dgm:prSet presAssocID="{4A60C513-0D2A-42CD-8471-E5BE6FD1928F}" presName="space" presStyleCnt="0"/>
      <dgm:spPr/>
    </dgm:pt>
    <dgm:pt modelId="{7FE55BB1-7086-41BE-B016-0795B35F1EF2}" type="pres">
      <dgm:prSet presAssocID="{C709193E-104D-48F1-BF11-D447BCE59B87}" presName="composite" presStyleCnt="0"/>
      <dgm:spPr/>
    </dgm:pt>
    <dgm:pt modelId="{70E2F906-0263-4898-B1A9-9E956D25C848}" type="pres">
      <dgm:prSet presAssocID="{C709193E-104D-48F1-BF11-D447BCE59B87}" presName="par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D4EF887-BB8F-4D6B-9582-7711DFC3A82E}" type="pres">
      <dgm:prSet presAssocID="{C709193E-104D-48F1-BF11-D447BCE59B87}" presName="desTx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3808DC2-6DC7-4A5C-9E8B-252E25C2D4D1}" type="pres">
      <dgm:prSet presAssocID="{3A77EB65-FAC3-4D22-99EE-D9D03338124A}" presName="space" presStyleCnt="0"/>
      <dgm:spPr/>
    </dgm:pt>
    <dgm:pt modelId="{C6426968-3C22-43BA-98BC-C34477E95348}" type="pres">
      <dgm:prSet presAssocID="{82B1D38C-A577-4EE9-81A7-65F42EE0DD2C}" presName="composite" presStyleCnt="0"/>
      <dgm:spPr/>
    </dgm:pt>
    <dgm:pt modelId="{D0F0DCEE-AE85-4CBD-B2E3-E25F1CE488C8}" type="pres">
      <dgm:prSet presAssocID="{82B1D38C-A577-4EE9-81A7-65F42EE0DD2C}" presName="parTx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DBF28C8-6050-4BB8-A21C-3172E1460AF6}" type="pres">
      <dgm:prSet presAssocID="{82B1D38C-A577-4EE9-81A7-65F42EE0DD2C}" presName="desTx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2681B036-EB5F-4B1A-8B68-019A4669DBAC}" type="presOf" srcId="{62511004-D0A8-484B-A243-CFC60D5695CC}" destId="{8DBF28C8-6050-4BB8-A21C-3172E1460AF6}" srcOrd="0" destOrd="0" presId="urn:microsoft.com/office/officeart/2005/8/layout/chevron1"/>
    <dgm:cxn modelId="{74B42CD3-1A51-4811-AE9B-DCA99CB2E69E}" type="presOf" srcId="{49A8D4BA-8A28-4EA4-9F52-6DE1665FF6AE}" destId="{FD4EF887-BB8F-4D6B-9582-7711DFC3A82E}" srcOrd="0" destOrd="2" presId="urn:microsoft.com/office/officeart/2005/8/layout/chevron1"/>
    <dgm:cxn modelId="{FC324469-91B8-4C47-B7FB-13912B8AED2F}" type="presOf" srcId="{685CBB02-4180-4ABF-9CEC-9DB107D0A184}" destId="{8DBF28C8-6050-4BB8-A21C-3172E1460AF6}" srcOrd="0" destOrd="1" presId="urn:microsoft.com/office/officeart/2005/8/layout/chevron1"/>
    <dgm:cxn modelId="{17F253CA-8319-4D45-B603-FFF2EF316CFA}" srcId="{CC34676F-0624-451B-B10C-9E6B2160192A}" destId="{7A1B439F-B56A-4946-A380-0DEF0FBB7AE6}" srcOrd="1" destOrd="0" parTransId="{06700633-28B0-4379-A11C-E1C26F8CFCF0}" sibTransId="{444DE2DA-64E7-41BA-9C51-13CE61E8B21E}"/>
    <dgm:cxn modelId="{A0783F70-534F-4DB6-BB5C-4E04E3E6B863}" srcId="{1A9BEA83-75E5-4132-AFB9-523FA3B92CA0}" destId="{174D1906-C539-4EE3-B943-ECF42D08A62E}" srcOrd="1" destOrd="0" parTransId="{C768FBC8-4639-46FF-AF7E-DA4117134D8C}" sibTransId="{4A60C513-0D2A-42CD-8471-E5BE6FD1928F}"/>
    <dgm:cxn modelId="{1E373832-57E9-4C9F-B4AF-80BB722ED7A7}" srcId="{82B1D38C-A577-4EE9-81A7-65F42EE0DD2C}" destId="{2D3E7E1B-B522-4B65-90B9-9EAD7A35630D}" srcOrd="2" destOrd="0" parTransId="{BCBD45BF-4888-4573-AF61-FB4970DC4545}" sibTransId="{EEA258AE-100A-4CEE-B9A8-338775E6FD8D}"/>
    <dgm:cxn modelId="{A27AA167-1E50-40A5-A09D-DDAF25582A75}" srcId="{C709193E-104D-48F1-BF11-D447BCE59B87}" destId="{832E6CF3-0AEB-44D5-96F2-294689EC8837}" srcOrd="1" destOrd="0" parTransId="{43291E5A-2583-4DF4-8F76-03B8C5D8E969}" sibTransId="{6408BECD-C721-4308-A3FC-06891C5E1704}"/>
    <dgm:cxn modelId="{9C78B3BA-CD26-4B82-AA32-8AEA4E252E93}" type="presOf" srcId="{832E6CF3-0AEB-44D5-96F2-294689EC8837}" destId="{FD4EF887-BB8F-4D6B-9582-7711DFC3A82E}" srcOrd="0" destOrd="1" presId="urn:microsoft.com/office/officeart/2005/8/layout/chevron1"/>
    <dgm:cxn modelId="{B26D2A2F-2B69-4EA6-A9C9-FCBD307422C5}" srcId="{CC34676F-0624-451B-B10C-9E6B2160192A}" destId="{2F6BB82B-713D-479E-8192-64FC640A8082}" srcOrd="2" destOrd="0" parTransId="{6B25D423-ED94-4003-AC41-21F8CC4D4C1F}" sibTransId="{5012DF8F-FA62-4369-BDD9-8704AFE02520}"/>
    <dgm:cxn modelId="{1B85DDB3-D34C-425B-BAA0-B15C91441510}" srcId="{CC34676F-0624-451B-B10C-9E6B2160192A}" destId="{BCE1136D-8954-4340-BC0F-BF1DDC133E6A}" srcOrd="0" destOrd="0" parTransId="{B96D9DA9-F005-4FB3-8E85-A7B5A52E7B35}" sibTransId="{7F6BA73B-C024-4190-91D4-B30430E9BE00}"/>
    <dgm:cxn modelId="{7D295194-B5F0-49FE-816C-8899B607EF3D}" srcId="{174D1906-C539-4EE3-B943-ECF42D08A62E}" destId="{E7A0E78C-DE9F-459C-9D8B-35F353C6DA23}" srcOrd="1" destOrd="0" parTransId="{D3307565-6197-45A6-8F26-2BF873969E1A}" sibTransId="{C14F1457-A963-4F90-AFCE-AEAA10BCF072}"/>
    <dgm:cxn modelId="{6A06757D-552E-4BA3-B27A-058A1A35999A}" type="presOf" srcId="{1A9BEA83-75E5-4132-AFB9-523FA3B92CA0}" destId="{D0090112-91FC-4F6E-8A8E-21EFB4BB777E}" srcOrd="0" destOrd="0" presId="urn:microsoft.com/office/officeart/2005/8/layout/chevron1"/>
    <dgm:cxn modelId="{2DB8260E-66EB-467F-9BC6-FB42391E0536}" type="presOf" srcId="{C709193E-104D-48F1-BF11-D447BCE59B87}" destId="{70E2F906-0263-4898-B1A9-9E956D25C848}" srcOrd="0" destOrd="0" presId="urn:microsoft.com/office/officeart/2005/8/layout/chevron1"/>
    <dgm:cxn modelId="{C387B365-7FBD-4627-953B-3CA97F597AF0}" srcId="{C709193E-104D-48F1-BF11-D447BCE59B87}" destId="{49A8D4BA-8A28-4EA4-9F52-6DE1665FF6AE}" srcOrd="2" destOrd="0" parTransId="{13301E4F-F13F-43DE-AA3F-805E5B5EDB61}" sibTransId="{7B210234-568A-49D3-900D-842322DE170A}"/>
    <dgm:cxn modelId="{CFBC10B1-E136-4B28-83AC-D15746FD4FCD}" type="presOf" srcId="{2F6BB82B-713D-479E-8192-64FC640A8082}" destId="{97B3FE4D-465E-4002-8FF4-19F93C1187AA}" srcOrd="0" destOrd="2" presId="urn:microsoft.com/office/officeart/2005/8/layout/chevron1"/>
    <dgm:cxn modelId="{B0E95640-1EC1-4678-9735-EC47AF91F9E0}" srcId="{1A9BEA83-75E5-4132-AFB9-523FA3B92CA0}" destId="{C709193E-104D-48F1-BF11-D447BCE59B87}" srcOrd="2" destOrd="0" parTransId="{75B61B13-A708-4F64-9F2B-A8D74FFF6EA2}" sibTransId="{3A77EB65-FAC3-4D22-99EE-D9D03338124A}"/>
    <dgm:cxn modelId="{F5FFEB8E-F7FC-47E7-965A-4C27491761BD}" type="presOf" srcId="{0FDC1A10-A0B6-4CE8-9993-0B6529787DB4}" destId="{B31B07F2-2F46-47C6-A6FF-F3AA42CAEAFB}" srcOrd="0" destOrd="0" presId="urn:microsoft.com/office/officeart/2005/8/layout/chevron1"/>
    <dgm:cxn modelId="{E39BBF09-D04A-4437-B3AE-982123DE8E7E}" srcId="{1A9BEA83-75E5-4132-AFB9-523FA3B92CA0}" destId="{CC34676F-0624-451B-B10C-9E6B2160192A}" srcOrd="0" destOrd="0" parTransId="{D4C4D98C-71B4-4664-96BB-E54500D67F26}" sibTransId="{4A9D12F3-67D6-4BAB-B181-8AF8E72E7D84}"/>
    <dgm:cxn modelId="{6A485643-72A6-4D09-BB4E-2BE8DBD6A493}" type="presOf" srcId="{E7A0E78C-DE9F-459C-9D8B-35F353C6DA23}" destId="{B31B07F2-2F46-47C6-A6FF-F3AA42CAEAFB}" srcOrd="0" destOrd="1" presId="urn:microsoft.com/office/officeart/2005/8/layout/chevron1"/>
    <dgm:cxn modelId="{2B05292B-5B7B-405F-9B90-F8B2065CE585}" type="presOf" srcId="{CC34676F-0624-451B-B10C-9E6B2160192A}" destId="{5A44B4FB-0947-47DD-89F3-98D04F9FC368}" srcOrd="0" destOrd="0" presId="urn:microsoft.com/office/officeart/2005/8/layout/chevron1"/>
    <dgm:cxn modelId="{7ED11499-58C7-48A8-87B9-57B6C758BD21}" srcId="{1A9BEA83-75E5-4132-AFB9-523FA3B92CA0}" destId="{82B1D38C-A577-4EE9-81A7-65F42EE0DD2C}" srcOrd="3" destOrd="0" parTransId="{0A68B24B-9AEF-4DF9-8277-3EF1908F0AA9}" sibTransId="{9973EB5D-C9AB-46F5-A66B-5F7CCDFC8519}"/>
    <dgm:cxn modelId="{EB042EB2-E1C5-46CD-8149-8F447576F362}" type="presOf" srcId="{2D3E7E1B-B522-4B65-90B9-9EAD7A35630D}" destId="{8DBF28C8-6050-4BB8-A21C-3172E1460AF6}" srcOrd="0" destOrd="2" presId="urn:microsoft.com/office/officeart/2005/8/layout/chevron1"/>
    <dgm:cxn modelId="{1385CC8F-8826-448E-9C71-B20D22346096}" srcId="{82B1D38C-A577-4EE9-81A7-65F42EE0DD2C}" destId="{685CBB02-4180-4ABF-9CEC-9DB107D0A184}" srcOrd="1" destOrd="0" parTransId="{7F9DA712-27CD-4175-BE8B-211ED78817F3}" sibTransId="{5D03E3CA-055C-43D1-8EAF-254B5F3B4F6B}"/>
    <dgm:cxn modelId="{9643413D-7ADE-4CDD-A7FF-A6FD11E03C9F}" srcId="{174D1906-C539-4EE3-B943-ECF42D08A62E}" destId="{0FDC1A10-A0B6-4CE8-9993-0B6529787DB4}" srcOrd="0" destOrd="0" parTransId="{B5571AF6-FA6C-41B9-912E-DB398C19ED26}" sibTransId="{A59D3AD3-14F1-46F7-BDC0-C012FBA5B2A2}"/>
    <dgm:cxn modelId="{862E0F5C-9182-4B60-882F-CC3CA730BC67}" type="presOf" srcId="{BCE1136D-8954-4340-BC0F-BF1DDC133E6A}" destId="{97B3FE4D-465E-4002-8FF4-19F93C1187AA}" srcOrd="0" destOrd="0" presId="urn:microsoft.com/office/officeart/2005/8/layout/chevron1"/>
    <dgm:cxn modelId="{7EF62DC0-2BBE-40DD-ADA0-C30FE52BA1F6}" type="presOf" srcId="{174D1906-C539-4EE3-B943-ECF42D08A62E}" destId="{22C0BD0C-9CD9-459C-85C9-3A7CC1BB5BE9}" srcOrd="0" destOrd="0" presId="urn:microsoft.com/office/officeart/2005/8/layout/chevron1"/>
    <dgm:cxn modelId="{C14B3866-54DE-4591-BEA1-B6026BE0D4CD}" srcId="{82B1D38C-A577-4EE9-81A7-65F42EE0DD2C}" destId="{62511004-D0A8-484B-A243-CFC60D5695CC}" srcOrd="0" destOrd="0" parTransId="{47EFFA16-180B-410E-A044-5FED0555BE8D}" sibTransId="{1138E184-80D0-43A8-9C48-E1A1A00D0159}"/>
    <dgm:cxn modelId="{81D0556A-A241-4DD1-9BA7-234D492F27AB}" srcId="{C709193E-104D-48F1-BF11-D447BCE59B87}" destId="{63987930-17D5-4D18-A60F-6163D5CC2750}" srcOrd="0" destOrd="0" parTransId="{412CF6E4-ACBC-4BB0-9A60-75F1B0C6F9B8}" sibTransId="{DE1AB1E5-DA2E-4788-ABFA-36EFA24D627F}"/>
    <dgm:cxn modelId="{B8DB81A1-CB00-4040-A879-F78CD11D7091}" type="presOf" srcId="{7A1B439F-B56A-4946-A380-0DEF0FBB7AE6}" destId="{97B3FE4D-465E-4002-8FF4-19F93C1187AA}" srcOrd="0" destOrd="1" presId="urn:microsoft.com/office/officeart/2005/8/layout/chevron1"/>
    <dgm:cxn modelId="{FFB10155-F60A-48EF-ADEB-E1372081638F}" type="presOf" srcId="{82B1D38C-A577-4EE9-81A7-65F42EE0DD2C}" destId="{D0F0DCEE-AE85-4CBD-B2E3-E25F1CE488C8}" srcOrd="0" destOrd="0" presId="urn:microsoft.com/office/officeart/2005/8/layout/chevron1"/>
    <dgm:cxn modelId="{0DCBF9DB-AD96-4518-9B4D-EC0FE948851A}" type="presOf" srcId="{63987930-17D5-4D18-A60F-6163D5CC2750}" destId="{FD4EF887-BB8F-4D6B-9582-7711DFC3A82E}" srcOrd="0" destOrd="0" presId="urn:microsoft.com/office/officeart/2005/8/layout/chevron1"/>
    <dgm:cxn modelId="{1D56B008-1004-49F3-82DC-14F90F65186D}" type="presParOf" srcId="{D0090112-91FC-4F6E-8A8E-21EFB4BB777E}" destId="{9806D00D-7544-49F9-B9FB-B090F117D7F3}" srcOrd="0" destOrd="0" presId="urn:microsoft.com/office/officeart/2005/8/layout/chevron1"/>
    <dgm:cxn modelId="{DF987504-A948-4477-8731-6129C32364E7}" type="presParOf" srcId="{9806D00D-7544-49F9-B9FB-B090F117D7F3}" destId="{5A44B4FB-0947-47DD-89F3-98D04F9FC368}" srcOrd="0" destOrd="0" presId="urn:microsoft.com/office/officeart/2005/8/layout/chevron1"/>
    <dgm:cxn modelId="{45B21060-B973-4BDA-883A-D16E39E764EC}" type="presParOf" srcId="{9806D00D-7544-49F9-B9FB-B090F117D7F3}" destId="{97B3FE4D-465E-4002-8FF4-19F93C1187AA}" srcOrd="1" destOrd="0" presId="urn:microsoft.com/office/officeart/2005/8/layout/chevron1"/>
    <dgm:cxn modelId="{60D23BBD-EAD0-48BE-A9EB-2D42AB34FC03}" type="presParOf" srcId="{D0090112-91FC-4F6E-8A8E-21EFB4BB777E}" destId="{35DF9B67-0CF4-4D78-85E1-11918D632484}" srcOrd="1" destOrd="0" presId="urn:microsoft.com/office/officeart/2005/8/layout/chevron1"/>
    <dgm:cxn modelId="{4C9FE091-DB86-4B4C-80FB-B8F3D8F234EA}" type="presParOf" srcId="{D0090112-91FC-4F6E-8A8E-21EFB4BB777E}" destId="{AAA2DB5D-3AE2-40E0-A0A0-E179BCBAE375}" srcOrd="2" destOrd="0" presId="urn:microsoft.com/office/officeart/2005/8/layout/chevron1"/>
    <dgm:cxn modelId="{63AA32B8-2778-4132-92AA-D9FB2EE0B82E}" type="presParOf" srcId="{AAA2DB5D-3AE2-40E0-A0A0-E179BCBAE375}" destId="{22C0BD0C-9CD9-459C-85C9-3A7CC1BB5BE9}" srcOrd="0" destOrd="0" presId="urn:microsoft.com/office/officeart/2005/8/layout/chevron1"/>
    <dgm:cxn modelId="{C19FC487-3C01-4F85-9BF7-545BDAA5B533}" type="presParOf" srcId="{AAA2DB5D-3AE2-40E0-A0A0-E179BCBAE375}" destId="{B31B07F2-2F46-47C6-A6FF-F3AA42CAEAFB}" srcOrd="1" destOrd="0" presId="urn:microsoft.com/office/officeart/2005/8/layout/chevron1"/>
    <dgm:cxn modelId="{70AAE5F7-5F16-498A-8E1F-A0047C087CE0}" type="presParOf" srcId="{D0090112-91FC-4F6E-8A8E-21EFB4BB777E}" destId="{8E56CBCB-4F9A-4F3F-9570-00FF3A653AA3}" srcOrd="3" destOrd="0" presId="urn:microsoft.com/office/officeart/2005/8/layout/chevron1"/>
    <dgm:cxn modelId="{61C604A3-A454-402C-A91C-B6B501B73208}" type="presParOf" srcId="{D0090112-91FC-4F6E-8A8E-21EFB4BB777E}" destId="{7FE55BB1-7086-41BE-B016-0795B35F1EF2}" srcOrd="4" destOrd="0" presId="urn:microsoft.com/office/officeart/2005/8/layout/chevron1"/>
    <dgm:cxn modelId="{14CD2911-3F35-40E6-BDF0-11443AB9C4F8}" type="presParOf" srcId="{7FE55BB1-7086-41BE-B016-0795B35F1EF2}" destId="{70E2F906-0263-4898-B1A9-9E956D25C848}" srcOrd="0" destOrd="0" presId="urn:microsoft.com/office/officeart/2005/8/layout/chevron1"/>
    <dgm:cxn modelId="{73A4E584-1E31-4285-92AD-A0AC5D09028C}" type="presParOf" srcId="{7FE55BB1-7086-41BE-B016-0795B35F1EF2}" destId="{FD4EF887-BB8F-4D6B-9582-7711DFC3A82E}" srcOrd="1" destOrd="0" presId="urn:microsoft.com/office/officeart/2005/8/layout/chevron1"/>
    <dgm:cxn modelId="{91EBE651-762B-44BF-A925-482F9DFF07B8}" type="presParOf" srcId="{D0090112-91FC-4F6E-8A8E-21EFB4BB777E}" destId="{73808DC2-6DC7-4A5C-9E8B-252E25C2D4D1}" srcOrd="5" destOrd="0" presId="urn:microsoft.com/office/officeart/2005/8/layout/chevron1"/>
    <dgm:cxn modelId="{2C9A6CFB-4088-4B1B-95A4-AF30D0C73E78}" type="presParOf" srcId="{D0090112-91FC-4F6E-8A8E-21EFB4BB777E}" destId="{C6426968-3C22-43BA-98BC-C34477E95348}" srcOrd="6" destOrd="0" presId="urn:microsoft.com/office/officeart/2005/8/layout/chevron1"/>
    <dgm:cxn modelId="{A32E0760-4E1E-4982-A376-260431C8EFA6}" type="presParOf" srcId="{C6426968-3C22-43BA-98BC-C34477E95348}" destId="{D0F0DCEE-AE85-4CBD-B2E3-E25F1CE488C8}" srcOrd="0" destOrd="0" presId="urn:microsoft.com/office/officeart/2005/8/layout/chevron1"/>
    <dgm:cxn modelId="{B95E94AD-6AF6-4A0F-9C04-0F189AC4D9D4}" type="presParOf" srcId="{C6426968-3C22-43BA-98BC-C34477E95348}" destId="{8DBF28C8-6050-4BB8-A21C-3172E1460AF6}" srcOrd="1" destOrd="0" presId="urn:microsoft.com/office/officeart/2005/8/layout/chevron1"/>
  </dgm:cxnLst>
  <dgm:bg/>
  <dgm:whole/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1" name="Group 0"/>
      <dsp:cNvGrpSpPr/>
    </dsp:nvGrpSpPr>
    <dsp:grpSpPr>
      <a:xfrm>
        <a:off x="0" y="0"/>
        <a:ext cx="8496300" cy="1996984"/>
        <a:chOff x="0" y="0"/>
        <a:chExt cx="8496300" cy="1996984"/>
      </a:xfrm>
    </dsp:grpSpPr>
    <dsp:sp>
      <dsp:nvSpPr>
        <dsp:cNvPr id="2" name="Chevron 1"/>
        <dsp:cNvSpPr/>
      </dsp:nvSpPr>
      <dsp:spPr bwMode="white">
        <a:xfrm>
          <a:off x="0" y="0"/>
          <a:ext cx="2165362" cy="806597"/>
        </a:xfrm>
        <a:prstGeom prst="chevron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67945" tIns="22860" rIns="22860" bIns="22860" anchor="ctr"/>
        <a:lstStyle>
          <a:lvl2pPr marL="114300" indent="-114300">
            <a:defRPr sz="1300"/>
          </a:lvl2pPr>
          <a:lvl3pPr marL="228600" indent="-114300">
            <a:defRPr sz="1300"/>
          </a:lvl3pPr>
          <a:lvl4pPr marL="342900" indent="-114300">
            <a:defRPr sz="1300"/>
          </a:lvl4pPr>
          <a:lvl5pPr marL="457200" indent="-114300">
            <a:defRPr sz="1300"/>
          </a:lvl5pPr>
          <a:lvl6pPr marL="571500" indent="-114300">
            <a:defRPr sz="1300"/>
          </a:lvl6pPr>
          <a:lvl7pPr marL="685800" indent="-114300">
            <a:defRPr sz="1300"/>
          </a:lvl7pPr>
          <a:lvl8pPr marL="800100" indent="-114300">
            <a:defRPr sz="1300"/>
          </a:lvl8pPr>
          <a:lvl9pPr marL="914400" indent="-114300">
            <a:defRPr sz="1300"/>
          </a:lvl9pPr>
        </a:lstStyle>
        <a:p>
          <a:pPr lvl="0" algn="ctr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dirty="0" smtClean="0"/>
            <a:t>Identification of heat sources</a:t>
          </a:r>
          <a:endParaRPr lang="en-GB" dirty="0"/>
        </a:p>
      </dsp:txBody>
      <dsp:txXfrm>
        <a:off x="0" y="0"/>
        <a:ext cx="2165362" cy="806597"/>
      </dsp:txXfrm>
    </dsp:sp>
    <dsp:sp>
      <dsp:nvSpPr>
        <dsp:cNvPr id="3" name="Rectangle 2"/>
        <dsp:cNvSpPr/>
      </dsp:nvSpPr>
      <dsp:spPr bwMode="white">
        <a:xfrm>
          <a:off x="0" y="907422"/>
          <a:ext cx="1732290" cy="1089562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t"/>
        <a:lstStyle>
          <a:lvl2pPr marL="114300" indent="-114300">
            <a:defRPr sz="1200"/>
          </a:lvl2pPr>
          <a:lvl3pPr marL="228600" indent="-114300">
            <a:defRPr sz="1200"/>
          </a:lvl3pPr>
          <a:lvl4pPr marL="342900" indent="-114300">
            <a:defRPr sz="1200"/>
          </a:lvl4pPr>
          <a:lvl5pPr marL="457200" indent="-114300">
            <a:defRPr sz="1200"/>
          </a:lvl5pPr>
          <a:lvl6pPr marL="571500" indent="-114300">
            <a:defRPr sz="1200"/>
          </a:lvl6pPr>
          <a:lvl7pPr marL="685800" indent="-114300">
            <a:defRPr sz="1200"/>
          </a:lvl7pPr>
          <a:lvl8pPr marL="800100" indent="-114300">
            <a:defRPr sz="1200"/>
          </a:lvl8pPr>
          <a:lvl9pPr marL="914400" indent="-114300">
            <a:defRPr sz="1200"/>
          </a:lvl9pPr>
        </a:lstStyle>
        <a:p>
          <a:pPr lvl="1" algn="l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dirty="0" smtClean="0">
              <a:solidFill>
                <a:schemeClr val="tx1"/>
              </a:solidFill>
            </a:rPr>
            <a:t>Electric drive, air gap friction, bearings</a:t>
          </a:r>
          <a:endParaRPr lang="en-GB" dirty="0">
            <a:solidFill>
              <a:schemeClr val="tx1"/>
            </a:solidFill>
          </a:endParaRPr>
        </a:p>
        <a:p>
          <a:pPr lvl="1" algn="l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dirty="0" smtClean="0">
              <a:solidFill>
                <a:schemeClr val="tx1"/>
              </a:solidFill>
            </a:rPr>
            <a:t>macro models</a:t>
          </a:r>
          <a:endParaRPr lang="en-GB" dirty="0">
            <a:solidFill>
              <a:schemeClr val="tx1"/>
            </a:solidFill>
          </a:endParaRPr>
        </a:p>
        <a:p>
          <a:pPr lvl="1" algn="l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dirty="0" smtClean="0">
              <a:solidFill>
                <a:schemeClr val="tx1"/>
              </a:solidFill>
              <a:sym typeface="Wingdings" charset="2"/>
            </a:rPr>
            <a:t>cooling demand, boundary conditions</a:t>
          </a:r>
          <a:endParaRPr lang="en-GB" dirty="0">
            <a:solidFill>
              <a:schemeClr val="tx1"/>
            </a:solidFill>
          </a:endParaRPr>
        </a:p>
      </dsp:txBody>
      <dsp:txXfrm>
        <a:off x="0" y="907422"/>
        <a:ext cx="1732290" cy="1089562"/>
      </dsp:txXfrm>
    </dsp:sp>
    <dsp:sp>
      <dsp:nvSpPr>
        <dsp:cNvPr id="4" name="Chevron 3"/>
        <dsp:cNvSpPr/>
      </dsp:nvSpPr>
      <dsp:spPr bwMode="white">
        <a:xfrm>
          <a:off x="2110313" y="0"/>
          <a:ext cx="2165362" cy="806597"/>
        </a:xfrm>
        <a:prstGeom prst="chevron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71755" tIns="24130" rIns="24130" bIns="24130" anchor="ctr"/>
        <a:lstStyle>
          <a:lvl2pPr marL="114300" indent="-114300">
            <a:defRPr sz="1300"/>
          </a:lvl2pPr>
          <a:lvl3pPr marL="228600" indent="-114300">
            <a:defRPr sz="1300"/>
          </a:lvl3pPr>
          <a:lvl4pPr marL="342900" indent="-114300">
            <a:defRPr sz="1300"/>
          </a:lvl4pPr>
          <a:lvl5pPr marL="457200" indent="-114300">
            <a:defRPr sz="1300"/>
          </a:lvl5pPr>
          <a:lvl6pPr marL="571500" indent="-114300">
            <a:defRPr sz="1300"/>
          </a:lvl6pPr>
          <a:lvl7pPr marL="685800" indent="-114300">
            <a:defRPr sz="1300"/>
          </a:lvl7pPr>
          <a:lvl8pPr marL="800100" indent="-114300">
            <a:defRPr sz="1300"/>
          </a:lvl8pPr>
          <a:lvl9pPr marL="914400" indent="-114300">
            <a:defRPr sz="1300"/>
          </a:lvl9pPr>
        </a:lstStyle>
        <a:p>
          <a:pPr lvl="0" algn="ctr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dirty="0" smtClean="0"/>
            <a:t>Design concept and optimization</a:t>
          </a:r>
          <a:endParaRPr lang="en-GB" dirty="0"/>
        </a:p>
      </dsp:txBody>
      <dsp:txXfrm>
        <a:off x="2110313" y="0"/>
        <a:ext cx="2165362" cy="806597"/>
      </dsp:txXfrm>
    </dsp:sp>
    <dsp:sp>
      <dsp:nvSpPr>
        <dsp:cNvPr id="5" name="Rectangle 4"/>
        <dsp:cNvSpPr/>
      </dsp:nvSpPr>
      <dsp:spPr bwMode="white">
        <a:xfrm>
          <a:off x="2110313" y="907422"/>
          <a:ext cx="1732290" cy="1089562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t"/>
        <a:lstStyle>
          <a:lvl2pPr marL="114300" indent="-114300">
            <a:defRPr sz="1200"/>
          </a:lvl2pPr>
          <a:lvl3pPr marL="228600" indent="-114300">
            <a:defRPr sz="1200"/>
          </a:lvl3pPr>
          <a:lvl4pPr marL="342900" indent="-114300">
            <a:defRPr sz="1200"/>
          </a:lvl4pPr>
          <a:lvl5pPr marL="457200" indent="-114300">
            <a:defRPr sz="1200"/>
          </a:lvl5pPr>
          <a:lvl6pPr marL="571500" indent="-114300">
            <a:defRPr sz="1200"/>
          </a:lvl6pPr>
          <a:lvl7pPr marL="685800" indent="-114300">
            <a:defRPr sz="1200"/>
          </a:lvl7pPr>
          <a:lvl8pPr marL="800100" indent="-114300">
            <a:defRPr sz="1200"/>
          </a:lvl8pPr>
          <a:lvl9pPr marL="914400" indent="-114300">
            <a:defRPr sz="1200"/>
          </a:lvl9pPr>
        </a:lstStyle>
        <a:p>
          <a:pPr lvl="1" algn="l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dirty="0" smtClean="0">
              <a:solidFill>
                <a:schemeClr val="tx1"/>
              </a:solidFill>
              <a:sym typeface="Wingdings" charset="2"/>
            </a:rPr>
            <a:t>evaluation of cooling concepts and duct routings</a:t>
          </a:r>
          <a:endParaRPr lang="en-GB" dirty="0">
            <a:solidFill>
              <a:schemeClr val="tx1"/>
            </a:solidFill>
          </a:endParaRPr>
        </a:p>
        <a:p>
          <a:pPr lvl="1" algn="l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dirty="0" smtClean="0">
              <a:solidFill>
                <a:schemeClr val="tx1"/>
              </a:solidFill>
              <a:sym typeface="Wingdings" charset="2"/>
            </a:rPr>
            <a:t>based on the developed software </a:t>
          </a:r>
          <a:r>
            <a:rPr lang="en-GB" i="1" dirty="0" err="1" smtClean="0">
              <a:solidFill>
                <a:schemeClr val="tx1"/>
              </a:solidFill>
              <a:sym typeface="Wingdings" charset="2"/>
            </a:rPr>
            <a:t>DuctDesigner</a:t>
          </a:r>
          <a:r>
            <a:rPr lang="en-GB" i="1" dirty="0" smtClean="0">
              <a:solidFill>
                <a:schemeClr val="tx1"/>
              </a:solidFill>
              <a:sym typeface="Wingdings" charset="2"/>
            </a:rPr>
            <a:t>.</a:t>
          </a:r>
          <a:endParaRPr lang="en-GB" dirty="0">
            <a:solidFill>
              <a:schemeClr val="tx1"/>
            </a:solidFill>
          </a:endParaRPr>
        </a:p>
      </dsp:txBody>
      <dsp:txXfrm>
        <a:off x="2110313" y="907422"/>
        <a:ext cx="1732290" cy="1089562"/>
      </dsp:txXfrm>
    </dsp:sp>
    <dsp:sp>
      <dsp:nvSpPr>
        <dsp:cNvPr id="6" name="Chevron 5"/>
        <dsp:cNvSpPr/>
      </dsp:nvSpPr>
      <dsp:spPr bwMode="white">
        <a:xfrm>
          <a:off x="4220625" y="0"/>
          <a:ext cx="2165362" cy="806597"/>
        </a:xfrm>
        <a:prstGeom prst="chevron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92075" tIns="30480" rIns="30480" bIns="30480" anchor="ctr"/>
        <a:lstStyle>
          <a:lvl2pPr marL="114300" indent="-114300">
            <a:defRPr sz="1300"/>
          </a:lvl2pPr>
          <a:lvl3pPr marL="228600" indent="-114300">
            <a:defRPr sz="1300"/>
          </a:lvl3pPr>
          <a:lvl4pPr marL="342900" indent="-114300">
            <a:defRPr sz="1300"/>
          </a:lvl4pPr>
          <a:lvl5pPr marL="457200" indent="-114300">
            <a:defRPr sz="1300"/>
          </a:lvl5pPr>
          <a:lvl6pPr marL="571500" indent="-114300">
            <a:defRPr sz="1300"/>
          </a:lvl6pPr>
          <a:lvl7pPr marL="685800" indent="-114300">
            <a:defRPr sz="1300"/>
          </a:lvl7pPr>
          <a:lvl8pPr marL="800100" indent="-114300">
            <a:defRPr sz="1300"/>
          </a:lvl8pPr>
          <a:lvl9pPr marL="914400" indent="-114300">
            <a:defRPr sz="1300"/>
          </a:lvl9pPr>
        </a:lstStyle>
        <a:p>
          <a:pPr lvl="0" algn="ctr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dirty="0" smtClean="0"/>
            <a:t>Virtual prototype</a:t>
          </a:r>
          <a:endParaRPr lang="en-GB" dirty="0"/>
        </a:p>
      </dsp:txBody>
      <dsp:txXfrm>
        <a:off x="4220625" y="0"/>
        <a:ext cx="2165362" cy="806597"/>
      </dsp:txXfrm>
    </dsp:sp>
    <dsp:sp>
      <dsp:nvSpPr>
        <dsp:cNvPr id="7" name="Rectangle 6"/>
        <dsp:cNvSpPr/>
      </dsp:nvSpPr>
      <dsp:spPr bwMode="white">
        <a:xfrm>
          <a:off x="4220625" y="907422"/>
          <a:ext cx="1732290" cy="1089562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t"/>
        <a:lstStyle>
          <a:lvl2pPr marL="114300" indent="-114300">
            <a:defRPr sz="1200"/>
          </a:lvl2pPr>
          <a:lvl3pPr marL="228600" indent="-114300">
            <a:defRPr sz="1200"/>
          </a:lvl3pPr>
          <a:lvl4pPr marL="342900" indent="-114300">
            <a:defRPr sz="1200"/>
          </a:lvl4pPr>
          <a:lvl5pPr marL="457200" indent="-114300">
            <a:defRPr sz="1200"/>
          </a:lvl5pPr>
          <a:lvl6pPr marL="571500" indent="-114300">
            <a:defRPr sz="1200"/>
          </a:lvl6pPr>
          <a:lvl7pPr marL="685800" indent="-114300">
            <a:defRPr sz="1200"/>
          </a:lvl7pPr>
          <a:lvl8pPr marL="800100" indent="-114300">
            <a:defRPr sz="1200"/>
          </a:lvl8pPr>
          <a:lvl9pPr marL="914400" indent="-114300">
            <a:defRPr sz="1200"/>
          </a:lvl9pPr>
        </a:lstStyle>
        <a:p>
          <a:pPr lvl="1" algn="l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dirty="0" smtClean="0">
              <a:solidFill>
                <a:schemeClr val="tx1"/>
              </a:solidFill>
            </a:rPr>
            <a:t>CFD Simulation</a:t>
          </a:r>
          <a:endParaRPr lang="en-GB" dirty="0">
            <a:solidFill>
              <a:schemeClr val="tx1"/>
            </a:solidFill>
          </a:endParaRPr>
        </a:p>
        <a:p>
          <a:pPr lvl="1" algn="l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dirty="0" smtClean="0">
              <a:solidFill>
                <a:schemeClr val="tx1"/>
              </a:solidFill>
              <a:sym typeface="Wingdings" charset="2"/>
            </a:rPr>
            <a:t>Verification of the concept</a:t>
          </a:r>
          <a:endParaRPr lang="en-GB" dirty="0">
            <a:solidFill>
              <a:schemeClr val="tx1"/>
            </a:solidFill>
          </a:endParaRPr>
        </a:p>
        <a:p>
          <a:pPr lvl="1" algn="l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dirty="0" smtClean="0">
              <a:solidFill>
                <a:schemeClr val="tx1"/>
              </a:solidFill>
              <a:sym typeface="Wingdings" charset="2"/>
            </a:rPr>
            <a:t>based on the identified  boundary conditions</a:t>
          </a:r>
          <a:endParaRPr lang="en-GB" dirty="0">
            <a:solidFill>
              <a:schemeClr val="tx1"/>
            </a:solidFill>
          </a:endParaRPr>
        </a:p>
      </dsp:txBody>
      <dsp:txXfrm>
        <a:off x="4220625" y="907422"/>
        <a:ext cx="1732290" cy="1089562"/>
      </dsp:txXfrm>
    </dsp:sp>
    <dsp:sp>
      <dsp:nvSpPr>
        <dsp:cNvPr id="8" name="Chevron 7"/>
        <dsp:cNvSpPr/>
      </dsp:nvSpPr>
      <dsp:spPr bwMode="white">
        <a:xfrm>
          <a:off x="6330938" y="0"/>
          <a:ext cx="2165362" cy="806597"/>
        </a:xfrm>
        <a:prstGeom prst="chevron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8265" tIns="29210" rIns="29210" bIns="29210" anchor="ctr"/>
        <a:lstStyle>
          <a:lvl2pPr marL="114300" indent="-114300">
            <a:defRPr sz="1300"/>
          </a:lvl2pPr>
          <a:lvl3pPr marL="228600" indent="-114300">
            <a:defRPr sz="1300"/>
          </a:lvl3pPr>
          <a:lvl4pPr marL="342900" indent="-114300">
            <a:defRPr sz="1300"/>
          </a:lvl4pPr>
          <a:lvl5pPr marL="457200" indent="-114300">
            <a:defRPr sz="1300"/>
          </a:lvl5pPr>
          <a:lvl6pPr marL="571500" indent="-114300">
            <a:defRPr sz="1300"/>
          </a:lvl6pPr>
          <a:lvl7pPr marL="685800" indent="-114300">
            <a:defRPr sz="1300"/>
          </a:lvl7pPr>
          <a:lvl8pPr marL="800100" indent="-114300">
            <a:defRPr sz="1300"/>
          </a:lvl8pPr>
          <a:lvl9pPr marL="914400" indent="-114300">
            <a:defRPr sz="1300"/>
          </a:lvl9pPr>
        </a:lstStyle>
        <a:p>
          <a:pPr lvl="0" algn="ctr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dirty="0" smtClean="0"/>
            <a:t>Physical Prototype</a:t>
          </a:r>
          <a:endParaRPr lang="en-GB" dirty="0"/>
        </a:p>
      </dsp:txBody>
      <dsp:txXfrm>
        <a:off x="6330938" y="0"/>
        <a:ext cx="2165362" cy="806597"/>
      </dsp:txXfrm>
    </dsp:sp>
    <dsp:sp>
      <dsp:nvSpPr>
        <dsp:cNvPr id="9" name="Rectangle 8"/>
        <dsp:cNvSpPr/>
      </dsp:nvSpPr>
      <dsp:spPr bwMode="white">
        <a:xfrm>
          <a:off x="6330938" y="907422"/>
          <a:ext cx="1732290" cy="1089562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t"/>
        <a:lstStyle>
          <a:lvl2pPr marL="114300" indent="-114300">
            <a:defRPr sz="1200"/>
          </a:lvl2pPr>
          <a:lvl3pPr marL="228600" indent="-114300">
            <a:defRPr sz="1200"/>
          </a:lvl3pPr>
          <a:lvl4pPr marL="342900" indent="-114300">
            <a:defRPr sz="1200"/>
          </a:lvl4pPr>
          <a:lvl5pPr marL="457200" indent="-114300">
            <a:defRPr sz="1200"/>
          </a:lvl5pPr>
          <a:lvl6pPr marL="571500" indent="-114300">
            <a:defRPr sz="1200"/>
          </a:lvl6pPr>
          <a:lvl7pPr marL="685800" indent="-114300">
            <a:defRPr sz="1200"/>
          </a:lvl7pPr>
          <a:lvl8pPr marL="800100" indent="-114300">
            <a:defRPr sz="1200"/>
          </a:lvl8pPr>
          <a:lvl9pPr marL="914400" indent="-114300">
            <a:defRPr sz="1200"/>
          </a:lvl9pPr>
        </a:lstStyle>
        <a:p>
          <a:pPr lvl="1" algn="l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dirty="0" smtClean="0">
              <a:solidFill>
                <a:schemeClr val="tx1"/>
              </a:solidFill>
            </a:rPr>
            <a:t>Test field</a:t>
          </a:r>
          <a:endParaRPr lang="en-GB" dirty="0">
            <a:solidFill>
              <a:schemeClr val="tx1"/>
            </a:solidFill>
          </a:endParaRPr>
        </a:p>
        <a:p>
          <a:pPr lvl="1" algn="l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dirty="0" smtClean="0">
              <a:solidFill>
                <a:schemeClr val="tx1"/>
              </a:solidFill>
              <a:sym typeface="Wingdings" charset="2"/>
            </a:rPr>
            <a:t>Verification of the performance </a:t>
          </a:r>
          <a:endParaRPr lang="en-GB" dirty="0">
            <a:solidFill>
              <a:schemeClr val="tx1"/>
            </a:solidFill>
          </a:endParaRPr>
        </a:p>
        <a:p>
          <a:pPr lvl="1" algn="l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dirty="0" smtClean="0">
              <a:solidFill>
                <a:schemeClr val="tx1"/>
              </a:solidFill>
              <a:sym typeface="Wingdings" charset="2"/>
            </a:rPr>
            <a:t>Thermo-couples, thermographic imaging</a:t>
          </a:r>
          <a:endParaRPr lang="en-GB" dirty="0">
            <a:solidFill>
              <a:schemeClr val="tx1"/>
            </a:solidFill>
          </a:endParaRPr>
        </a:p>
      </dsp:txBody>
      <dsp:txXfrm>
        <a:off x="6330938" y="907422"/>
        <a:ext cx="1732290" cy="10895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type="chevron" r:blip="" rot="180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type="chevron" r:blip="" rot="180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/>
            </a:lvl1pPr>
          </a:lstStyle>
          <a:p>
            <a:fld id="{BCDB334D-D17F-49C4-91DD-37BB7E818209}" type="datetimeFigureOut">
              <a:rPr lang="de-CH" smtClean="0"/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smtClean="0"/>
              <a:t>Textmasterformat bearbeiten</a:t>
            </a:r>
            <a:endParaRPr lang="de-DE" smtClean="0"/>
          </a:p>
          <a:p>
            <a:pPr lvl="1"/>
            <a:r>
              <a:rPr lang="de-DE" smtClean="0"/>
              <a:t>Zweite Ebene</a:t>
            </a:r>
            <a:endParaRPr lang="de-DE" smtClean="0"/>
          </a:p>
          <a:p>
            <a:pPr lvl="2"/>
            <a:r>
              <a:rPr lang="de-DE" smtClean="0"/>
              <a:t>Dritte Ebene</a:t>
            </a:r>
            <a:endParaRPr lang="de-DE" smtClean="0"/>
          </a:p>
          <a:p>
            <a:pPr lvl="3"/>
            <a:r>
              <a:rPr lang="de-DE" smtClean="0"/>
              <a:t>Vierte Ebene</a:t>
            </a:r>
            <a:endParaRPr lang="de-DE" smtClean="0"/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/>
            </a:lvl1pPr>
          </a:lstStyle>
          <a:p>
            <a:fld id="{A51C0C35-A9A2-4EFD-9BAF-1E52E29E03D1}" type="slidenum">
              <a:rPr lang="de-CH" smtClean="0"/>
            </a:fld>
            <a:endParaRPr lang="de-C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51C0C35-A9A2-4EFD-9BAF-1E52E29E03D1}" type="slidenum">
              <a:rPr lang="de-CH" smtClean="0"/>
            </a:fld>
            <a:endParaRPr lang="de-CH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rgbClr val="6F6F6F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" t="19025" r="112" b="21320"/>
          <a:stretch>
            <a:fillRect/>
          </a:stretch>
        </p:blipFill>
        <p:spPr>
          <a:xfrm>
            <a:off x="323850" y="620713"/>
            <a:ext cx="8496300" cy="280828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rgbClr val="6F6F6F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5616575"/>
          </a:xfrm>
          <a:solidFill>
            <a:schemeClr val="tx1"/>
          </a:solidFill>
        </p:spPr>
        <p:txBody>
          <a:bodyPr lIns="144000" tIns="450000" bIns="0" anchor="t" anchorCtr="0"/>
          <a:lstStyle>
            <a:lvl1pPr>
              <a:lnSpc>
                <a:spcPct val="113000"/>
              </a:lnSpc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rgbClr val="6F6F6F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" t="19025" r="112" b="21320"/>
          <a:stretch>
            <a:fillRect/>
          </a:stretch>
        </p:blipFill>
        <p:spPr>
          <a:xfrm>
            <a:off x="323850" y="620713"/>
            <a:ext cx="8496300" cy="280828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rgbClr val="6F6F6F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rgbClr val="6F6F6F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rgbClr val="6F6F6F"/>
          </a:solidFill>
        </p:spPr>
        <p:txBody>
          <a:bodyPr lIns="144000" bIns="108000" anchor="b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elfolie D (Hintergrundbil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2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7200" cy="167481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13925" y="597693"/>
              <a:ext cx="187200" cy="167481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63254"/>
            <a:ext cx="84962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  <a:endParaRPr lang="de-DE" smtClean="0"/>
          </a:p>
          <a:p>
            <a:pPr lvl="1"/>
            <a:r>
              <a:rPr lang="de-DE" smtClean="0"/>
              <a:t>Zweite Ebene</a:t>
            </a:r>
            <a:endParaRPr lang="de-DE" smtClean="0"/>
          </a:p>
          <a:p>
            <a:pPr lvl="2"/>
            <a:r>
              <a:rPr lang="de-DE" smtClean="0"/>
              <a:t>Dritte Ebene</a:t>
            </a:r>
            <a:endParaRPr lang="de-DE" smtClean="0"/>
          </a:p>
          <a:p>
            <a:pPr lvl="3"/>
            <a:r>
              <a:rPr lang="de-DE" smtClean="0"/>
              <a:t>Vierte Ebene</a:t>
            </a:r>
            <a:endParaRPr lang="de-DE" smtClean="0"/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2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8230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  <a:endParaRPr lang="de-DE" dirty="0" smtClean="0"/>
          </a:p>
          <a:p>
            <a:pPr lvl="1"/>
            <a:r>
              <a:rPr lang="de-DE" dirty="0" smtClean="0"/>
              <a:t>Zweite Ebene</a:t>
            </a:r>
            <a:endParaRPr lang="de-DE" dirty="0" smtClean="0"/>
          </a:p>
          <a:p>
            <a:pPr lvl="2"/>
            <a:r>
              <a:rPr lang="de-DE" dirty="0" smtClean="0"/>
              <a:t>Dritte Ebene</a:t>
            </a:r>
            <a:endParaRPr lang="de-DE" dirty="0" smtClean="0"/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  <a:endParaRPr lang="de-DE" dirty="0" smtClean="0"/>
          </a:p>
          <a:p>
            <a:pPr lvl="1"/>
            <a:r>
              <a:rPr lang="de-DE" dirty="0" smtClean="0"/>
              <a:t>Zweite Ebene</a:t>
            </a:r>
            <a:endParaRPr lang="de-DE" dirty="0" smtClean="0"/>
          </a:p>
          <a:p>
            <a:pPr lvl="2"/>
            <a:r>
              <a:rPr lang="de-DE" dirty="0" smtClean="0"/>
              <a:t>Dritte Ebene</a:t>
            </a:r>
            <a:endParaRPr lang="de-DE" dirty="0" smtClean="0"/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2" name="Datumsplatzhalter 3"/>
          <p:cNvSpPr>
            <a:spLocks noGrp="1"/>
          </p:cNvSpPr>
          <p:nvPr userDrawn="1"/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  <p:sp>
        <p:nvSpPr>
          <p:cNvPr id="2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323850" y="1565138"/>
            <a:ext cx="8496300" cy="4672150"/>
          </a:xfrm>
          <a:solidFill>
            <a:schemeClr val="tx1"/>
          </a:solidFill>
        </p:spPr>
        <p:txBody>
          <a:bodyPr lIns="144000" tIns="450000"/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Inhalt und Hintergrundfarbe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972000"/>
          </a:xfrm>
          <a:solidFill>
            <a:schemeClr val="tx1"/>
          </a:solidFill>
        </p:spPr>
        <p:txBody>
          <a:bodyPr lIns="140400"/>
          <a:lstStyle>
            <a:lvl1pPr>
              <a:lnSpc>
                <a:spcPct val="100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rgbClr val="6F6F6F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rgbClr val="6F6F6F"/>
          </a:solidFill>
        </p:spPr>
        <p:txBody>
          <a:bodyPr lIns="144000" bIns="108000" anchor="b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5616575"/>
          </a:xfrm>
          <a:solidFill>
            <a:schemeClr val="tx1"/>
          </a:solidFill>
        </p:spPr>
        <p:txBody>
          <a:bodyPr lIns="144000" tIns="450000" bIns="0" anchor="t" anchorCtr="0"/>
          <a:lstStyle>
            <a:lvl1pPr>
              <a:lnSpc>
                <a:spcPct val="113000"/>
              </a:lnSpc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rgbClr val="6F6F6F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" t="19025" r="112" b="21320"/>
          <a:stretch>
            <a:fillRect/>
          </a:stretch>
        </p:blipFill>
        <p:spPr>
          <a:xfrm>
            <a:off x="323850" y="620713"/>
            <a:ext cx="8496300" cy="280828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rgbClr val="6F6F6F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rgbClr val="6F6F6F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rgbClr val="6F6F6F"/>
          </a:solidFill>
        </p:spPr>
        <p:txBody>
          <a:bodyPr lIns="144000" bIns="108000" anchor="b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elfolie D (Hintergrundbil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2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7200" cy="167481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13925" y="597693"/>
              <a:ext cx="187200" cy="167481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63254"/>
            <a:ext cx="84962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  <a:endParaRPr lang="de-DE" smtClean="0"/>
          </a:p>
          <a:p>
            <a:pPr lvl="1"/>
            <a:r>
              <a:rPr lang="de-DE" smtClean="0"/>
              <a:t>Zweite Ebene</a:t>
            </a:r>
            <a:endParaRPr lang="de-DE" smtClean="0"/>
          </a:p>
          <a:p>
            <a:pPr lvl="2"/>
            <a:r>
              <a:rPr lang="de-DE" smtClean="0"/>
              <a:t>Dritte Ebene</a:t>
            </a:r>
            <a:endParaRPr lang="de-DE" smtClean="0"/>
          </a:p>
          <a:p>
            <a:pPr lvl="3"/>
            <a:r>
              <a:rPr lang="de-DE" smtClean="0"/>
              <a:t>Vierte Ebene</a:t>
            </a:r>
            <a:endParaRPr lang="de-DE" smtClean="0"/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2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8230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  <a:endParaRPr lang="de-DE" dirty="0" smtClean="0"/>
          </a:p>
          <a:p>
            <a:pPr lvl="1"/>
            <a:r>
              <a:rPr lang="de-DE" dirty="0" smtClean="0"/>
              <a:t>Zweite Ebene</a:t>
            </a:r>
            <a:endParaRPr lang="de-DE" dirty="0" smtClean="0"/>
          </a:p>
          <a:p>
            <a:pPr lvl="2"/>
            <a:r>
              <a:rPr lang="de-DE" dirty="0" smtClean="0"/>
              <a:t>Dritte Ebene</a:t>
            </a:r>
            <a:endParaRPr lang="de-DE" dirty="0" smtClean="0"/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  <a:endParaRPr lang="de-DE" dirty="0" smtClean="0"/>
          </a:p>
          <a:p>
            <a:pPr lvl="1"/>
            <a:r>
              <a:rPr lang="de-DE" dirty="0" smtClean="0"/>
              <a:t>Zweite Ebene</a:t>
            </a:r>
            <a:endParaRPr lang="de-DE" dirty="0" smtClean="0"/>
          </a:p>
          <a:p>
            <a:pPr lvl="2"/>
            <a:r>
              <a:rPr lang="de-DE" dirty="0" smtClean="0"/>
              <a:t>Dritte Ebene</a:t>
            </a:r>
            <a:endParaRPr lang="de-DE" dirty="0" smtClean="0"/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2" name="Datumsplatzhalter 3"/>
          <p:cNvSpPr>
            <a:spLocks noGrp="1"/>
          </p:cNvSpPr>
          <p:nvPr userDrawn="1"/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  <p:sp>
        <p:nvSpPr>
          <p:cNvPr id="2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323850" y="1565138"/>
            <a:ext cx="8496300" cy="4672150"/>
          </a:xfrm>
          <a:solidFill>
            <a:schemeClr val="tx1"/>
          </a:solidFill>
        </p:spPr>
        <p:txBody>
          <a:bodyPr lIns="144000" tIns="450000"/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Inhalt und Hintergrundfarbe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972000"/>
          </a:xfrm>
          <a:solidFill>
            <a:schemeClr val="tx1"/>
          </a:solidFill>
        </p:spPr>
        <p:txBody>
          <a:bodyPr lIns="140400"/>
          <a:lstStyle>
            <a:lvl1pPr>
              <a:lnSpc>
                <a:spcPct val="100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5616575"/>
          </a:xfrm>
          <a:solidFill>
            <a:schemeClr val="tx1"/>
          </a:solidFill>
        </p:spPr>
        <p:txBody>
          <a:bodyPr lIns="144000" tIns="450000" bIns="0" anchor="t" anchorCtr="0"/>
          <a:lstStyle>
            <a:lvl1pPr>
              <a:lnSpc>
                <a:spcPct val="113000"/>
              </a:lnSpc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elfolie D (Hintergrundbil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2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7200" cy="167481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13925" y="597693"/>
              <a:ext cx="187200" cy="167481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63254"/>
            <a:ext cx="84962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  <a:endParaRPr lang="de-DE" smtClean="0"/>
          </a:p>
          <a:p>
            <a:pPr lvl="1"/>
            <a:r>
              <a:rPr lang="de-DE" smtClean="0"/>
              <a:t>Zweite Ebene</a:t>
            </a:r>
            <a:endParaRPr lang="de-DE" smtClean="0"/>
          </a:p>
          <a:p>
            <a:pPr lvl="2"/>
            <a:r>
              <a:rPr lang="de-DE" smtClean="0"/>
              <a:t>Dritte Ebene</a:t>
            </a:r>
            <a:endParaRPr lang="de-DE" smtClean="0"/>
          </a:p>
          <a:p>
            <a:pPr lvl="3"/>
            <a:r>
              <a:rPr lang="de-DE" smtClean="0"/>
              <a:t>Vierte Ebene</a:t>
            </a:r>
            <a:endParaRPr lang="de-DE" smtClean="0"/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2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8230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  <a:endParaRPr lang="de-DE" dirty="0" smtClean="0"/>
          </a:p>
          <a:p>
            <a:pPr lvl="1"/>
            <a:r>
              <a:rPr lang="de-DE" dirty="0" smtClean="0"/>
              <a:t>Zweite Ebene</a:t>
            </a:r>
            <a:endParaRPr lang="de-DE" dirty="0" smtClean="0"/>
          </a:p>
          <a:p>
            <a:pPr lvl="2"/>
            <a:r>
              <a:rPr lang="de-DE" dirty="0" smtClean="0"/>
              <a:t>Dritte Ebene</a:t>
            </a:r>
            <a:endParaRPr lang="de-DE" dirty="0" smtClean="0"/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  <a:endParaRPr lang="de-DE" dirty="0" smtClean="0"/>
          </a:p>
          <a:p>
            <a:pPr lvl="1"/>
            <a:r>
              <a:rPr lang="de-DE" dirty="0" smtClean="0"/>
              <a:t>Zweite Ebene</a:t>
            </a:r>
            <a:endParaRPr lang="de-DE" dirty="0" smtClean="0"/>
          </a:p>
          <a:p>
            <a:pPr lvl="2"/>
            <a:r>
              <a:rPr lang="de-DE" dirty="0" smtClean="0"/>
              <a:t>Dritte Ebene</a:t>
            </a:r>
            <a:endParaRPr lang="de-DE" dirty="0" smtClean="0"/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2" name="Datumsplatzhalter 3"/>
          <p:cNvSpPr>
            <a:spLocks noGrp="1"/>
          </p:cNvSpPr>
          <p:nvPr userDrawn="1"/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  <p:sp>
        <p:nvSpPr>
          <p:cNvPr id="2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323850" y="1565138"/>
            <a:ext cx="8496300" cy="4672150"/>
          </a:xfrm>
          <a:solidFill>
            <a:schemeClr val="tx1"/>
          </a:solidFill>
        </p:spPr>
        <p:txBody>
          <a:bodyPr lIns="144000" tIns="450000"/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Inhalt und Hintergrundfarbe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972000"/>
          </a:xfrm>
          <a:solidFill>
            <a:schemeClr val="tx1"/>
          </a:solidFill>
        </p:spPr>
        <p:txBody>
          <a:bodyPr lIns="140400"/>
          <a:lstStyle>
            <a:lvl1pPr>
              <a:lnSpc>
                <a:spcPct val="100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7.png"/><Relationship Id="rId14" Type="http://schemas.openxmlformats.org/officeDocument/2006/relationships/image" Target="../media/image6.png"/><Relationship Id="rId13" Type="http://schemas.openxmlformats.org/officeDocument/2006/relationships/image" Target="../media/image5.png"/><Relationship Id="rId12" Type="http://schemas.openxmlformats.org/officeDocument/2006/relationships/image" Target="../media/image4.png"/><Relationship Id="rId11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6" Type="http://schemas.openxmlformats.org/officeDocument/2006/relationships/theme" Target="../theme/theme2.xml"/><Relationship Id="rId15" Type="http://schemas.openxmlformats.org/officeDocument/2006/relationships/image" Target="../media/image14.png"/><Relationship Id="rId14" Type="http://schemas.openxmlformats.org/officeDocument/2006/relationships/image" Target="../media/image13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10.emf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.xml"/><Relationship Id="rId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6" Type="http://schemas.openxmlformats.org/officeDocument/2006/relationships/theme" Target="../theme/theme3.xml"/><Relationship Id="rId15" Type="http://schemas.openxmlformats.org/officeDocument/2006/relationships/image" Target="../media/image21.png"/><Relationship Id="rId14" Type="http://schemas.openxmlformats.org/officeDocument/2006/relationships/image" Target="../media/image20.png"/><Relationship Id="rId13" Type="http://schemas.openxmlformats.org/officeDocument/2006/relationships/image" Target="../media/image19.png"/><Relationship Id="rId12" Type="http://schemas.openxmlformats.org/officeDocument/2006/relationships/image" Target="../media/image18.png"/><Relationship Id="rId11" Type="http://schemas.openxmlformats.org/officeDocument/2006/relationships/image" Target="../media/image17.emf"/><Relationship Id="rId1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2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45008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EM</a:t>
            </a:r>
            <a:r>
              <a:rPr lang="x-none" altLang="de-DE" dirty="0"/>
              <a:t>od, DuctDesigner</a:t>
            </a:r>
            <a:endParaRPr lang="x-none" alt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  <a:endParaRPr lang="de-DE" dirty="0" smtClean="0"/>
          </a:p>
          <a:p>
            <a:pPr lvl="1"/>
            <a:r>
              <a:rPr lang="de-DE" dirty="0" smtClean="0"/>
              <a:t>Zweite Ebene</a:t>
            </a:r>
            <a:endParaRPr lang="de-DE" dirty="0" smtClean="0"/>
          </a:p>
          <a:p>
            <a:pPr lvl="2"/>
            <a:r>
              <a:rPr lang="de-DE" dirty="0" smtClean="0"/>
              <a:t>Dritte Ebene</a:t>
            </a:r>
            <a:endParaRPr lang="de-DE" dirty="0" smtClean="0"/>
          </a:p>
          <a:p>
            <a:pPr lvl="3"/>
            <a:r>
              <a:rPr lang="de-DE" dirty="0" smtClean="0"/>
              <a:t>Vierte Ebene</a:t>
            </a:r>
            <a:endParaRPr lang="de-DE" dirty="0" smtClean="0"/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30" y="6308726"/>
            <a:ext cx="1814516" cy="459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980" y="6308726"/>
            <a:ext cx="1043614" cy="459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EModIcon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126865" y="6315710"/>
            <a:ext cx="460800" cy="460800"/>
          </a:xfrm>
          <a:prstGeom prst="rect">
            <a:avLst/>
          </a:prstGeom>
        </p:spPr>
      </p:pic>
      <p:pic>
        <p:nvPicPr>
          <p:cNvPr id="8" name="Picture 7" descr="DuctDesignerIcon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717415" y="6315710"/>
            <a:ext cx="460800" cy="460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>
    <p:fade/>
  </p:transition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rgbClr val="6F6F6F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380" indent="-26543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4080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8230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380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2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45008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EM</a:t>
            </a:r>
            <a:r>
              <a:rPr lang="x-none" altLang="de-DE" dirty="0"/>
              <a:t>od, DuctDesigner</a:t>
            </a:r>
            <a:endParaRPr lang="x-none" alt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  <a:endParaRPr lang="de-DE" dirty="0" smtClean="0"/>
          </a:p>
          <a:p>
            <a:pPr lvl="1"/>
            <a:r>
              <a:rPr lang="de-DE" dirty="0" smtClean="0"/>
              <a:t>Zweite Ebene</a:t>
            </a:r>
            <a:endParaRPr lang="de-DE" dirty="0" smtClean="0"/>
          </a:p>
          <a:p>
            <a:pPr lvl="2"/>
            <a:r>
              <a:rPr lang="de-DE" dirty="0" smtClean="0"/>
              <a:t>Dritte Ebene</a:t>
            </a:r>
            <a:endParaRPr lang="de-DE" dirty="0" smtClean="0"/>
          </a:p>
          <a:p>
            <a:pPr lvl="3"/>
            <a:r>
              <a:rPr lang="de-DE" dirty="0" smtClean="0"/>
              <a:t>Vierte Ebene</a:t>
            </a:r>
            <a:endParaRPr lang="de-DE" dirty="0" smtClean="0"/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30" y="6308726"/>
            <a:ext cx="1814516" cy="459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980" y="6308726"/>
            <a:ext cx="1043614" cy="459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EModIcon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126865" y="6315710"/>
            <a:ext cx="460800" cy="460800"/>
          </a:xfrm>
          <a:prstGeom prst="rect">
            <a:avLst/>
          </a:prstGeom>
        </p:spPr>
      </p:pic>
      <p:pic>
        <p:nvPicPr>
          <p:cNvPr id="8" name="Picture 7" descr="DuctDesignerIcon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717415" y="6315710"/>
            <a:ext cx="460800" cy="460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ransition>
    <p:fade/>
  </p:transition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rgbClr val="6F6F6F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380" indent="-26543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4080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8230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380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2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45008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EM</a:t>
            </a:r>
            <a:r>
              <a:rPr lang="x-none" altLang="de-DE" dirty="0"/>
              <a:t>od, DuctDesigner</a:t>
            </a:r>
            <a:endParaRPr lang="x-none" alt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  <a:endParaRPr lang="de-DE" dirty="0" smtClean="0"/>
          </a:p>
          <a:p>
            <a:pPr lvl="1"/>
            <a:r>
              <a:rPr lang="de-DE" dirty="0" smtClean="0"/>
              <a:t>Zweite Ebene</a:t>
            </a:r>
            <a:endParaRPr lang="de-DE" dirty="0" smtClean="0"/>
          </a:p>
          <a:p>
            <a:pPr lvl="2"/>
            <a:r>
              <a:rPr lang="de-DE" dirty="0" smtClean="0"/>
              <a:t>Dritte Ebene</a:t>
            </a:r>
            <a:endParaRPr lang="de-DE" dirty="0" smtClean="0"/>
          </a:p>
          <a:p>
            <a:pPr lvl="3"/>
            <a:r>
              <a:rPr lang="de-DE" dirty="0" smtClean="0"/>
              <a:t>Vierte Ebene</a:t>
            </a:r>
            <a:endParaRPr lang="de-DE" dirty="0" smtClean="0"/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30" y="6308726"/>
            <a:ext cx="1814516" cy="459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980" y="6308726"/>
            <a:ext cx="1043614" cy="459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EModIcon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126865" y="6315710"/>
            <a:ext cx="460800" cy="460800"/>
          </a:xfrm>
          <a:prstGeom prst="rect">
            <a:avLst/>
          </a:prstGeom>
        </p:spPr>
      </p:pic>
      <p:pic>
        <p:nvPicPr>
          <p:cNvPr id="8" name="Picture 7" descr="DuctDesignerIcon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717415" y="6315710"/>
            <a:ext cx="460800" cy="460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</p:sldLayoutIdLst>
  <p:transition>
    <p:fade/>
  </p:transition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rgbClr val="6F6F6F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380" indent="-26543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4080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8230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380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6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5.png"/><Relationship Id="rId8" Type="http://schemas.openxmlformats.org/officeDocument/2006/relationships/image" Target="../media/image74.png"/><Relationship Id="rId7" Type="http://schemas.openxmlformats.org/officeDocument/2006/relationships/image" Target="../media/image73.png"/><Relationship Id="rId6" Type="http://schemas.openxmlformats.org/officeDocument/2006/relationships/image" Target="../media/image72.png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6" Type="http://schemas.openxmlformats.org/officeDocument/2006/relationships/slideLayout" Target="../slideLayouts/slideLayout5.xml"/><Relationship Id="rId15" Type="http://schemas.openxmlformats.org/officeDocument/2006/relationships/image" Target="../media/image81.png"/><Relationship Id="rId14" Type="http://schemas.openxmlformats.org/officeDocument/2006/relationships/image" Target="../media/image80.png"/><Relationship Id="rId13" Type="http://schemas.openxmlformats.org/officeDocument/2006/relationships/image" Target="../media/image79.png"/><Relationship Id="rId12" Type="http://schemas.openxmlformats.org/officeDocument/2006/relationships/image" Target="../media/image78.GIF"/><Relationship Id="rId11" Type="http://schemas.openxmlformats.org/officeDocument/2006/relationships/image" Target="../media/image77.png"/><Relationship Id="rId10" Type="http://schemas.openxmlformats.org/officeDocument/2006/relationships/image" Target="../media/image76.png"/><Relationship Id="rId1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1.tiff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8" Type="http://schemas.openxmlformats.org/officeDocument/2006/relationships/slideLayout" Target="../slideLayouts/slideLayout5.xml"/><Relationship Id="rId17" Type="http://schemas.openxmlformats.org/officeDocument/2006/relationships/image" Target="../media/image43.png"/><Relationship Id="rId16" Type="http://schemas.openxmlformats.org/officeDocument/2006/relationships/image" Target="../media/image42.png"/><Relationship Id="rId15" Type="http://schemas.openxmlformats.org/officeDocument/2006/relationships/image" Target="../media/image41.png"/><Relationship Id="rId14" Type="http://schemas.openxmlformats.org/officeDocument/2006/relationships/image" Target="../media/image40.png"/><Relationship Id="rId13" Type="http://schemas.openxmlformats.org/officeDocument/2006/relationships/image" Target="../media/image39.png"/><Relationship Id="rId12" Type="http://schemas.openxmlformats.org/officeDocument/2006/relationships/image" Target="../media/image38.png"/><Relationship Id="rId11" Type="http://schemas.openxmlformats.org/officeDocument/2006/relationships/image" Target="../media/image37.png"/><Relationship Id="rId10" Type="http://schemas.openxmlformats.org/officeDocument/2006/relationships/image" Target="../media/image36.png"/><Relationship Id="rId1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x-none" altLang="de-CH"/>
              <a:t>Energieflüsse, Massenströme und Wärmequellen in Werkzeugmaschinen</a:t>
            </a:r>
            <a:br>
              <a:rPr lang="x-none" altLang="de-CH"/>
            </a:br>
            <a:r>
              <a:rPr lang="x-none" altLang="de-CH"/>
              <a:t>Druckverlust und Wärmeübertragung in Kühlkanälen</a:t>
            </a:r>
            <a:endParaRPr lang="x-none" altLang="de-CH"/>
          </a:p>
          <a:p>
            <a:endParaRPr lang="x-none" altLang="de-CH"/>
          </a:p>
          <a:p>
            <a:r>
              <a:rPr lang="x-none" altLang="de-CH"/>
              <a:t>S. Züst, L. Weiss</a:t>
            </a:r>
            <a:endParaRPr lang="x-none" altLang="de-CH"/>
          </a:p>
          <a:p>
            <a:endParaRPr lang="x-none" altLang="de-CH"/>
          </a:p>
          <a:p>
            <a:endParaRPr lang="x-none" altLang="de-CH">
              <a:sym typeface="+mn-ea"/>
            </a:endParaRPr>
          </a:p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*</a:t>
            </a:r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x-none" altLang="de-CH"/>
              <a:t>EMod: Simulationsframework für Werkzeugmaschinen</a:t>
            </a:r>
            <a:endParaRPr lang="x-none" alt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23</a:t>
            </a:r>
            <a:r>
              <a:rPr lang="x-none" altLang="de-DE"/>
              <a:t>.01.17</a:t>
            </a:r>
            <a:endParaRPr lang="x-none" altLang="de-DE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/>
              <a:t>EMod: Modellierungsphilosophie</a:t>
            </a:r>
            <a:br>
              <a:rPr lang="x-none" altLang="de-DE"/>
            </a:b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r>
              <a:rPr lang="de-DE"/>
              <a:t>*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/>
              <a:t>23</a:t>
            </a:r>
            <a:r>
              <a:rPr lang="x-none" altLang="de-DE"/>
              <a:t>.01.17</a:t>
            </a:r>
            <a:endParaRPr lang="x-none" altLang="de-DE"/>
          </a:p>
        </p:txBody>
      </p:sp>
      <p:sp>
        <p:nvSpPr>
          <p:cNvPr id="20" name="Content Placeholder 19"/>
          <p:cNvSpPr/>
          <p:nvPr>
            <p:ph idx="1"/>
          </p:nvPr>
        </p:nvSpPr>
        <p:spPr>
          <a:xfrm>
            <a:off x="323850" y="2024380"/>
            <a:ext cx="4511040" cy="4210050"/>
          </a:xfrm>
        </p:spPr>
        <p:txBody>
          <a:bodyPr>
            <a:normAutofit fontScale="70000"/>
          </a:bodyPr>
          <a:p>
            <a:r>
              <a:rPr lang="x-none" altLang="de-DE"/>
              <a:t>Maschinenmodell:</a:t>
            </a:r>
            <a:endParaRPr lang="x-none" altLang="de-DE"/>
          </a:p>
          <a:p>
            <a:pPr lvl="1"/>
            <a:r>
              <a:rPr lang="x-none" altLang="de-DE"/>
              <a:t>= logische Verknüpfung einzelner Komponentenmodelle</a:t>
            </a:r>
            <a:endParaRPr lang="x-none" altLang="de-DE"/>
          </a:p>
          <a:p>
            <a:pPr lvl="1"/>
            <a:r>
              <a:rPr lang="x-none" altLang="de-DE"/>
              <a:t>Knoten: Komponenten</a:t>
            </a:r>
            <a:endParaRPr lang="x-none" altLang="de-DE"/>
          </a:p>
          <a:p>
            <a:pPr lvl="1"/>
            <a:r>
              <a:rPr lang="x-none" altLang="de-DE"/>
              <a:t>Kanten: Interaktion (Leistungsaustausch, Massenfluss, Information)</a:t>
            </a:r>
            <a:endParaRPr lang="x-none" altLang="de-DE"/>
          </a:p>
          <a:p>
            <a:pPr lvl="1"/>
            <a:endParaRPr lang="x-none" altLang="de-DE"/>
          </a:p>
          <a:p>
            <a:pPr lvl="0"/>
            <a:r>
              <a:rPr lang="x-none" altLang="de-DE"/>
              <a:t>Parametrisierung:</a:t>
            </a:r>
            <a:endParaRPr lang="x-none" altLang="de-DE"/>
          </a:p>
          <a:p>
            <a:pPr lvl="1"/>
            <a:r>
              <a:rPr lang="x-none" altLang="de-DE"/>
              <a:t>Datenblätter</a:t>
            </a:r>
            <a:endParaRPr lang="x-none" altLang="de-DE"/>
          </a:p>
          <a:p>
            <a:pPr lvl="1"/>
            <a:r>
              <a:rPr lang="x-none" altLang="de-DE"/>
              <a:t>Erfahrungswerte</a:t>
            </a:r>
            <a:endParaRPr lang="x-none" altLang="de-DE"/>
          </a:p>
          <a:p>
            <a:pPr lvl="1"/>
            <a:r>
              <a:rPr lang="x-none" altLang="de-DE"/>
              <a:t>Empirische Korrelationen</a:t>
            </a:r>
            <a:endParaRPr lang="x-none" altLang="de-DE"/>
          </a:p>
          <a:p>
            <a:pPr lvl="1"/>
            <a:endParaRPr lang="x-none" altLang="de-DE"/>
          </a:p>
          <a:p>
            <a:pPr lvl="0"/>
            <a:r>
              <a:rPr lang="x-none" altLang="de-DE"/>
              <a:t>Herausforderung</a:t>
            </a:r>
            <a:endParaRPr lang="x-none" altLang="de-DE"/>
          </a:p>
          <a:p>
            <a:pPr lvl="1"/>
            <a:r>
              <a:rPr lang="x-none" altLang="de-DE"/>
              <a:t>Druckverlustbeiwert</a:t>
            </a:r>
            <a:endParaRPr lang="x-none" altLang="de-DE"/>
          </a:p>
          <a:p>
            <a:pPr lvl="1"/>
            <a:r>
              <a:rPr lang="x-none" altLang="de-DE"/>
              <a:t>Wärmeübergangskoeffizient</a:t>
            </a:r>
            <a:endParaRPr lang="x-none" altLang="de-DE"/>
          </a:p>
        </p:txBody>
      </p:sp>
      <p:cxnSp>
        <p:nvCxnSpPr>
          <p:cNvPr id="32" name="Straight Arrow Connector 31"/>
          <p:cNvCxnSpPr>
            <a:stCxn id="24" idx="1"/>
            <a:endCxn id="21" idx="3"/>
          </p:cNvCxnSpPr>
          <p:nvPr/>
        </p:nvCxnSpPr>
        <p:spPr>
          <a:xfrm flipH="1">
            <a:off x="5670550" y="2319655"/>
            <a:ext cx="262255" cy="0"/>
          </a:xfrm>
          <a:prstGeom prst="straightConnector1">
            <a:avLst/>
          </a:prstGeom>
          <a:ln w="76200" cap="rnd">
            <a:solidFill>
              <a:srgbClr val="58A90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2" idx="1"/>
            <a:endCxn id="24" idx="3"/>
          </p:cNvCxnSpPr>
          <p:nvPr/>
        </p:nvCxnSpPr>
        <p:spPr>
          <a:xfrm flipH="1">
            <a:off x="6195695" y="2319655"/>
            <a:ext cx="796925" cy="0"/>
          </a:xfrm>
          <a:prstGeom prst="straightConnector1">
            <a:avLst/>
          </a:prstGeom>
          <a:ln w="76200" cap="rnd">
            <a:solidFill>
              <a:srgbClr val="58A90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5" idx="1"/>
            <a:endCxn id="21" idx="3"/>
          </p:cNvCxnSpPr>
          <p:nvPr/>
        </p:nvCxnSpPr>
        <p:spPr>
          <a:xfrm flipH="1" flipV="1">
            <a:off x="5670550" y="2319655"/>
            <a:ext cx="262255" cy="758190"/>
          </a:xfrm>
          <a:prstGeom prst="straightConnector1">
            <a:avLst/>
          </a:prstGeom>
          <a:ln w="76200" cap="rnd">
            <a:solidFill>
              <a:srgbClr val="58A90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3" idx="1"/>
            <a:endCxn id="25" idx="3"/>
          </p:cNvCxnSpPr>
          <p:nvPr/>
        </p:nvCxnSpPr>
        <p:spPr>
          <a:xfrm flipH="1">
            <a:off x="6195695" y="3077845"/>
            <a:ext cx="796925" cy="0"/>
          </a:xfrm>
          <a:prstGeom prst="straightConnector1">
            <a:avLst/>
          </a:prstGeom>
          <a:ln w="76200" cap="rnd">
            <a:solidFill>
              <a:srgbClr val="58A90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6" idx="1"/>
            <a:endCxn id="22" idx="3"/>
          </p:cNvCxnSpPr>
          <p:nvPr/>
        </p:nvCxnSpPr>
        <p:spPr>
          <a:xfrm flipH="1">
            <a:off x="7254875" y="2319655"/>
            <a:ext cx="212090" cy="0"/>
          </a:xfrm>
          <a:prstGeom prst="straightConnector1">
            <a:avLst/>
          </a:prstGeom>
          <a:ln w="76200" cap="rnd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7254875" y="2925445"/>
            <a:ext cx="303530" cy="0"/>
          </a:xfrm>
          <a:prstGeom prst="straightConnector1">
            <a:avLst/>
          </a:prstGeom>
          <a:ln w="76200" cap="rnd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7711440" y="2319655"/>
            <a:ext cx="303530" cy="0"/>
          </a:xfrm>
          <a:prstGeom prst="straightConnector1">
            <a:avLst/>
          </a:prstGeom>
          <a:ln w="76200" cap="rnd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8" idx="1"/>
          </p:cNvCxnSpPr>
          <p:nvPr/>
        </p:nvCxnSpPr>
        <p:spPr>
          <a:xfrm flipH="1">
            <a:off x="5094605" y="3867785"/>
            <a:ext cx="838200" cy="0"/>
          </a:xfrm>
          <a:prstGeom prst="straightConnector1">
            <a:avLst/>
          </a:prstGeom>
          <a:ln w="76200" cap="rnd">
            <a:solidFill>
              <a:srgbClr val="58A90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1" idx="1"/>
          </p:cNvCxnSpPr>
          <p:nvPr/>
        </p:nvCxnSpPr>
        <p:spPr>
          <a:xfrm flipH="1">
            <a:off x="5101590" y="2319655"/>
            <a:ext cx="306070" cy="0"/>
          </a:xfrm>
          <a:prstGeom prst="straightConnector1">
            <a:avLst/>
          </a:prstGeom>
          <a:ln w="76200" cap="rnd">
            <a:solidFill>
              <a:srgbClr val="58A90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1"/>
          </p:cNvCxnSpPr>
          <p:nvPr/>
        </p:nvCxnSpPr>
        <p:spPr>
          <a:xfrm flipH="1">
            <a:off x="5094605" y="4635500"/>
            <a:ext cx="838200" cy="0"/>
          </a:xfrm>
          <a:prstGeom prst="straightConnector1">
            <a:avLst/>
          </a:prstGeom>
          <a:ln w="76200" cap="rnd">
            <a:solidFill>
              <a:srgbClr val="58A90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1"/>
            <a:endCxn id="29" idx="3"/>
          </p:cNvCxnSpPr>
          <p:nvPr/>
        </p:nvCxnSpPr>
        <p:spPr>
          <a:xfrm flipH="1" flipV="1">
            <a:off x="6195695" y="4635500"/>
            <a:ext cx="666115" cy="239395"/>
          </a:xfrm>
          <a:prstGeom prst="straightConnector1">
            <a:avLst/>
          </a:prstGeom>
          <a:ln w="76200" cap="rnd">
            <a:solidFill>
              <a:srgbClr val="25508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6195695" y="3077845"/>
            <a:ext cx="796925" cy="1557655"/>
          </a:xfrm>
          <a:prstGeom prst="straightConnector1">
            <a:avLst/>
          </a:prstGeom>
          <a:ln w="76200" cap="rnd">
            <a:solidFill>
              <a:srgbClr val="25508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254875" y="3077845"/>
            <a:ext cx="405130" cy="835660"/>
          </a:xfrm>
          <a:prstGeom prst="straightConnector1">
            <a:avLst/>
          </a:prstGeom>
          <a:ln w="76200" cap="rnd">
            <a:solidFill>
              <a:srgbClr val="25508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7123430" y="4180840"/>
            <a:ext cx="535940" cy="694055"/>
          </a:xfrm>
          <a:prstGeom prst="straightConnector1">
            <a:avLst/>
          </a:prstGeom>
          <a:ln w="76200" cap="rnd">
            <a:solidFill>
              <a:srgbClr val="25508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7726680" y="4185920"/>
            <a:ext cx="299720" cy="454660"/>
          </a:xfrm>
          <a:prstGeom prst="straightConnector1">
            <a:avLst/>
          </a:prstGeom>
          <a:ln w="76200" cap="rnd">
            <a:solidFill>
              <a:srgbClr val="AE010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7283450" y="2992120"/>
            <a:ext cx="457835" cy="921385"/>
          </a:xfrm>
          <a:prstGeom prst="straightConnector1">
            <a:avLst/>
          </a:prstGeom>
          <a:ln w="76200" cap="rnd">
            <a:solidFill>
              <a:srgbClr val="AE010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5408295" y="2024380"/>
            <a:ext cx="262255" cy="590550"/>
          </a:xfrm>
          <a:prstGeom prst="roundRect">
            <a:avLst/>
          </a:prstGeom>
          <a:gradFill>
            <a:gsLst>
              <a:gs pos="0">
                <a:srgbClr val="B7BAB3"/>
              </a:gs>
              <a:gs pos="100000">
                <a:srgbClr val="888A85"/>
              </a:gs>
            </a:gsLst>
            <a:lin ang="5400000" scaled="0"/>
          </a:gradFill>
          <a:ln w="25400" cap="rnd" cmpd="sng">
            <a:solidFill>
              <a:srgbClr val="A0A39D"/>
            </a:solidFill>
            <a:prstDash val="soli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/>
          </a:p>
        </p:txBody>
      </p:sp>
      <p:sp>
        <p:nvSpPr>
          <p:cNvPr id="22" name="Rounded Rectangle 21"/>
          <p:cNvSpPr/>
          <p:nvPr/>
        </p:nvSpPr>
        <p:spPr>
          <a:xfrm>
            <a:off x="6992620" y="2024380"/>
            <a:ext cx="262255" cy="590550"/>
          </a:xfrm>
          <a:prstGeom prst="roundRect">
            <a:avLst/>
          </a:prstGeom>
          <a:gradFill>
            <a:gsLst>
              <a:gs pos="0">
                <a:srgbClr val="B7BAB3"/>
              </a:gs>
              <a:gs pos="100000">
                <a:srgbClr val="888A85"/>
              </a:gs>
            </a:gsLst>
            <a:lin ang="5400000" scaled="0"/>
          </a:gradFill>
          <a:ln w="25400" cap="rnd" cmpd="sng">
            <a:solidFill>
              <a:srgbClr val="A0A39D"/>
            </a:solidFill>
            <a:prstDash val="soli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/>
          </a:p>
        </p:txBody>
      </p:sp>
      <p:sp>
        <p:nvSpPr>
          <p:cNvPr id="23" name="Rounded Rectangle 22"/>
          <p:cNvSpPr/>
          <p:nvPr/>
        </p:nvSpPr>
        <p:spPr>
          <a:xfrm>
            <a:off x="6992620" y="2782570"/>
            <a:ext cx="262255" cy="590550"/>
          </a:xfrm>
          <a:prstGeom prst="roundRect">
            <a:avLst/>
          </a:prstGeom>
          <a:gradFill>
            <a:gsLst>
              <a:gs pos="0">
                <a:srgbClr val="B7BAB3"/>
              </a:gs>
              <a:gs pos="100000">
                <a:srgbClr val="888A85"/>
              </a:gs>
            </a:gsLst>
            <a:lin ang="5400000" scaled="0"/>
          </a:gradFill>
          <a:ln w="25400" cap="rnd" cmpd="sng">
            <a:solidFill>
              <a:srgbClr val="A0A39D"/>
            </a:solidFill>
            <a:prstDash val="soli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/>
          </a:p>
        </p:txBody>
      </p:sp>
      <p:sp>
        <p:nvSpPr>
          <p:cNvPr id="24" name="Rounded Rectangle 23"/>
          <p:cNvSpPr/>
          <p:nvPr/>
        </p:nvSpPr>
        <p:spPr>
          <a:xfrm>
            <a:off x="5932805" y="2024380"/>
            <a:ext cx="262255" cy="590550"/>
          </a:xfrm>
          <a:prstGeom prst="roundRect">
            <a:avLst/>
          </a:prstGeom>
          <a:gradFill>
            <a:gsLst>
              <a:gs pos="0">
                <a:srgbClr val="B7BAB3"/>
              </a:gs>
              <a:gs pos="100000">
                <a:srgbClr val="888A85"/>
              </a:gs>
            </a:gsLst>
            <a:lin ang="5400000" scaled="0"/>
          </a:gradFill>
          <a:ln w="25400" cap="rnd" cmpd="sng">
            <a:solidFill>
              <a:srgbClr val="A0A39D"/>
            </a:solidFill>
            <a:prstDash val="soli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/>
          </a:p>
        </p:txBody>
      </p:sp>
      <p:sp>
        <p:nvSpPr>
          <p:cNvPr id="25" name="Rounded Rectangle 24"/>
          <p:cNvSpPr/>
          <p:nvPr/>
        </p:nvSpPr>
        <p:spPr>
          <a:xfrm>
            <a:off x="5932805" y="2782570"/>
            <a:ext cx="262255" cy="590550"/>
          </a:xfrm>
          <a:prstGeom prst="roundRect">
            <a:avLst/>
          </a:prstGeom>
          <a:gradFill>
            <a:gsLst>
              <a:gs pos="0">
                <a:srgbClr val="B7BAB3"/>
              </a:gs>
              <a:gs pos="100000">
                <a:srgbClr val="888A85"/>
              </a:gs>
            </a:gsLst>
            <a:lin ang="5400000" scaled="0"/>
          </a:gradFill>
          <a:ln w="25400" cap="rnd" cmpd="sng">
            <a:solidFill>
              <a:srgbClr val="A0A39D"/>
            </a:solidFill>
            <a:prstDash val="soli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/>
          </a:p>
        </p:txBody>
      </p:sp>
      <p:sp>
        <p:nvSpPr>
          <p:cNvPr id="26" name="Rounded Rectangle 25"/>
          <p:cNvSpPr/>
          <p:nvPr/>
        </p:nvSpPr>
        <p:spPr>
          <a:xfrm>
            <a:off x="7466965" y="2024380"/>
            <a:ext cx="262255" cy="590550"/>
          </a:xfrm>
          <a:prstGeom prst="roundRect">
            <a:avLst/>
          </a:prstGeom>
          <a:gradFill>
            <a:gsLst>
              <a:gs pos="0">
                <a:srgbClr val="B7BAB3"/>
              </a:gs>
              <a:gs pos="100000">
                <a:srgbClr val="888A85"/>
              </a:gs>
            </a:gsLst>
            <a:lin ang="5400000" scaled="0"/>
          </a:gradFill>
          <a:ln w="25400" cap="rnd" cmpd="sng">
            <a:solidFill>
              <a:srgbClr val="A0A39D"/>
            </a:solidFill>
            <a:prstDash val="soli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/>
          </a:p>
        </p:txBody>
      </p:sp>
      <p:sp>
        <p:nvSpPr>
          <p:cNvPr id="28" name="Rounded Rectangle 27"/>
          <p:cNvSpPr/>
          <p:nvPr/>
        </p:nvSpPr>
        <p:spPr>
          <a:xfrm>
            <a:off x="5932805" y="3571875"/>
            <a:ext cx="262255" cy="590550"/>
          </a:xfrm>
          <a:prstGeom prst="roundRect">
            <a:avLst/>
          </a:prstGeom>
          <a:gradFill>
            <a:gsLst>
              <a:gs pos="0">
                <a:srgbClr val="B7BAB3"/>
              </a:gs>
              <a:gs pos="100000">
                <a:srgbClr val="888A85"/>
              </a:gs>
            </a:gsLst>
            <a:lin ang="5400000" scaled="0"/>
          </a:gradFill>
          <a:ln w="25400" cap="rnd" cmpd="sng">
            <a:solidFill>
              <a:srgbClr val="A0A39D"/>
            </a:solidFill>
            <a:prstDash val="soli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/>
          </a:p>
        </p:txBody>
      </p:sp>
      <p:sp>
        <p:nvSpPr>
          <p:cNvPr id="29" name="Rounded Rectangle 28"/>
          <p:cNvSpPr/>
          <p:nvPr/>
        </p:nvSpPr>
        <p:spPr>
          <a:xfrm>
            <a:off x="5932805" y="4340225"/>
            <a:ext cx="262255" cy="590550"/>
          </a:xfrm>
          <a:prstGeom prst="roundRect">
            <a:avLst/>
          </a:prstGeom>
          <a:gradFill>
            <a:gsLst>
              <a:gs pos="0">
                <a:srgbClr val="B7BAB3"/>
              </a:gs>
              <a:gs pos="100000">
                <a:srgbClr val="888A85"/>
              </a:gs>
            </a:gsLst>
            <a:lin ang="5400000" scaled="0"/>
          </a:gradFill>
          <a:ln w="25400" cap="rnd" cmpd="sng">
            <a:solidFill>
              <a:srgbClr val="A0A39D"/>
            </a:solidFill>
            <a:prstDash val="soli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/>
          </a:p>
        </p:txBody>
      </p:sp>
      <p:sp>
        <p:nvSpPr>
          <p:cNvPr id="30" name="Rounded Rectangle 29"/>
          <p:cNvSpPr/>
          <p:nvPr/>
        </p:nvSpPr>
        <p:spPr>
          <a:xfrm>
            <a:off x="6861175" y="4579620"/>
            <a:ext cx="262255" cy="590550"/>
          </a:xfrm>
          <a:prstGeom prst="roundRect">
            <a:avLst/>
          </a:prstGeom>
          <a:gradFill>
            <a:gsLst>
              <a:gs pos="0">
                <a:srgbClr val="B7BAB3"/>
              </a:gs>
              <a:gs pos="100000">
                <a:srgbClr val="888A85"/>
              </a:gs>
            </a:gsLst>
            <a:lin ang="5400000" scaled="0"/>
          </a:gradFill>
          <a:ln w="25400" cap="rnd" cmpd="sng">
            <a:solidFill>
              <a:srgbClr val="A0A39D"/>
            </a:solidFill>
            <a:prstDash val="soli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/>
          </a:p>
        </p:txBody>
      </p:sp>
      <p:sp>
        <p:nvSpPr>
          <p:cNvPr id="44" name="Rounded Rectangle 43"/>
          <p:cNvSpPr/>
          <p:nvPr/>
        </p:nvSpPr>
        <p:spPr>
          <a:xfrm rot="5460000">
            <a:off x="7531100" y="3754755"/>
            <a:ext cx="262255" cy="590550"/>
          </a:xfrm>
          <a:prstGeom prst="roundRect">
            <a:avLst/>
          </a:prstGeom>
          <a:gradFill>
            <a:gsLst>
              <a:gs pos="0">
                <a:srgbClr val="B7BAB3"/>
              </a:gs>
              <a:gs pos="100000">
                <a:srgbClr val="888A85"/>
              </a:gs>
            </a:gsLst>
            <a:lin ang="5400000" scaled="0"/>
          </a:gradFill>
          <a:ln w="25400" cap="rnd" cmpd="sng">
            <a:solidFill>
              <a:srgbClr val="A0A39D"/>
            </a:solidFill>
            <a:prstDash val="soli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/>
          </a:p>
        </p:txBody>
      </p:sp>
      <p:grpSp>
        <p:nvGrpSpPr>
          <p:cNvPr id="61" name="Group 60"/>
          <p:cNvGrpSpPr/>
          <p:nvPr/>
        </p:nvGrpSpPr>
        <p:grpSpPr>
          <a:xfrm>
            <a:off x="5892800" y="5435600"/>
            <a:ext cx="798830" cy="798830"/>
            <a:chOff x="485" y="2762"/>
            <a:chExt cx="3226" cy="3226"/>
          </a:xfrm>
        </p:grpSpPr>
        <p:pic>
          <p:nvPicPr>
            <p:cNvPr id="59" name="Content Placeholder 7" descr="EModIcon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85" y="2762"/>
              <a:ext cx="3226" cy="3226"/>
            </a:xfrm>
            <a:prstGeom prst="rect">
              <a:avLst/>
            </a:prstGeom>
          </p:spPr>
        </p:pic>
        <p:cxnSp>
          <p:nvCxnSpPr>
            <p:cNvPr id="60" name="Straight Connector 59"/>
            <p:cNvCxnSpPr/>
            <p:nvPr/>
          </p:nvCxnSpPr>
          <p:spPr>
            <a:xfrm flipV="1">
              <a:off x="1722" y="3219"/>
              <a:ext cx="696" cy="1932"/>
            </a:xfrm>
            <a:prstGeom prst="line">
              <a:avLst/>
            </a:prstGeom>
            <a:ln w="28575" cmpd="sng">
              <a:solidFill>
                <a:srgbClr val="214A87"/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/>
          <p:cNvSpPr txBox="1"/>
          <p:nvPr/>
        </p:nvSpPr>
        <p:spPr>
          <a:xfrm>
            <a:off x="6812280" y="5435600"/>
            <a:ext cx="1036320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4400" b="1">
                <a:solidFill>
                  <a:schemeClr val="accent6">
                    <a:lumMod val="50000"/>
                  </a:schemeClr>
                </a:solidFill>
              </a:rPr>
              <a:t>?</a:t>
            </a:r>
            <a:endParaRPr lang="x-none" altLang="de-DE" sz="4400" b="1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79705" y="620714"/>
            <a:ext cx="8496300" cy="972000"/>
          </a:xfrm>
        </p:spPr>
        <p:txBody>
          <a:bodyPr/>
          <a:p>
            <a:r>
              <a:rPr lang="x-none" altLang="de-DE"/>
              <a:t>Hydraulische Netzwerke: Druckverlust und Wärmeübergang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323850" y="2024699"/>
            <a:ext cx="4104000" cy="4213225"/>
          </a:xfrm>
        </p:spPr>
        <p:txBody>
          <a:bodyPr/>
          <a:lstStyle/>
          <a:p>
            <a:pPr marL="0" indent="0">
              <a:buNone/>
            </a:pPr>
            <a:r>
              <a:rPr lang="x-none" altLang="de-DE" sz="1600" b="1"/>
              <a:t>Druckverlust</a:t>
            </a:r>
            <a:endParaRPr lang="x-none" altLang="de-DE" sz="1600" b="1"/>
          </a:p>
          <a:p>
            <a:pPr marL="0" indent="0">
              <a:buNone/>
            </a:pPr>
            <a:endParaRPr lang="x-none" altLang="de-DE" sz="1400" b="1"/>
          </a:p>
          <a:p>
            <a:pPr marL="0" indent="0">
              <a:buNone/>
            </a:pPr>
            <a:endParaRPr lang="x-none" altLang="de-DE" sz="1200" b="1"/>
          </a:p>
          <a:p>
            <a:pPr marL="342900" indent="-342900" defTabSz="914400">
              <a:tabLst>
                <a:tab pos="626745" algn="l"/>
              </a:tabLst>
            </a:pP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TeX Gyre Termes" charset="0"/>
              </a:rPr>
              <a:t>ζ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Ubuntu Condensed" charset="0"/>
              </a:rPr>
              <a:t>: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cs typeface="Ubuntu Condensed" charset="0"/>
              </a:rPr>
              <a:t>	Druckverlustbeiwert [-]</a:t>
            </a:r>
            <a:endParaRPr lang="x-none" altLang="de-DE" sz="1600">
              <a:solidFill>
                <a:schemeClr val="bg1">
                  <a:lumMod val="50000"/>
                </a:schemeClr>
              </a:solidFill>
              <a:cs typeface="Ubuntu Condensed" charset="0"/>
            </a:endParaRPr>
          </a:p>
          <a:p>
            <a:pPr marL="342900" indent="-342900" defTabSz="914400">
              <a:tabLst>
                <a:tab pos="626745" algn="l"/>
              </a:tabLst>
            </a:pPr>
            <a:r>
              <a:rPr lang="x-none" altLang="de-DE" sz="1600" i="1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Ubuntu Condensed" charset="0"/>
              </a:rPr>
              <a:t>l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Ubuntu Condensed" charset="0"/>
              </a:rPr>
              <a:t>: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cs typeface="Ubuntu Condensed" charset="0"/>
              </a:rPr>
              <a:t>	Länge[m]</a:t>
            </a:r>
            <a:endParaRPr lang="x-none" altLang="de-DE" sz="1600">
              <a:solidFill>
                <a:schemeClr val="bg1">
                  <a:lumMod val="50000"/>
                </a:schemeClr>
              </a:solidFill>
              <a:cs typeface="Ubuntu Condensed" charset="0"/>
            </a:endParaRPr>
          </a:p>
          <a:p>
            <a:pPr marL="342900" indent="-342900" defTabSz="914400">
              <a:tabLst>
                <a:tab pos="626745" algn="l"/>
              </a:tabLst>
            </a:pPr>
            <a:r>
              <a:rPr lang="x-none" altLang="de-DE" sz="1600" i="1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Ubuntu Condensed" charset="0"/>
              </a:rPr>
              <a:t>d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Ubuntu Condensed" charset="0"/>
              </a:rPr>
              <a:t>: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cs typeface="Ubuntu Condensed" charset="0"/>
              </a:rPr>
              <a:t>	Hydraulischer Durchmesser [m]</a:t>
            </a:r>
            <a:endParaRPr lang="x-none" altLang="de-DE" sz="1600">
              <a:solidFill>
                <a:schemeClr val="bg1">
                  <a:lumMod val="50000"/>
                </a:schemeClr>
              </a:solidFill>
              <a:cs typeface="Ubuntu Condensed" charset="0"/>
            </a:endParaRPr>
          </a:p>
          <a:p>
            <a:pPr marL="342900" indent="-342900" defTabSz="914400">
              <a:tabLst>
                <a:tab pos="626745" algn="l"/>
              </a:tabLst>
            </a:pPr>
            <a:r>
              <a:rPr lang="x-none" altLang="de-DE" sz="1600" i="1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TeX Gyre Termes" charset="0"/>
              </a:rPr>
              <a:t>ρ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Ubuntu Condensed" charset="0"/>
              </a:rPr>
              <a:t>: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cs typeface="Ubuntu Condensed" charset="0"/>
              </a:rPr>
              <a:t>	Dichte [kg/m</a:t>
            </a:r>
            <a:r>
              <a:rPr lang="x-none" altLang="de-DE" sz="1600" baseline="30000">
                <a:solidFill>
                  <a:schemeClr val="bg1">
                    <a:lumMod val="50000"/>
                  </a:schemeClr>
                </a:solidFill>
                <a:cs typeface="Ubuntu Condensed" charset="0"/>
              </a:rPr>
              <a:t>3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cs typeface="Ubuntu Condensed" charset="0"/>
              </a:rPr>
              <a:t>]</a:t>
            </a:r>
            <a:endParaRPr lang="x-none" altLang="de-DE" sz="1600">
              <a:solidFill>
                <a:schemeClr val="bg1">
                  <a:lumMod val="50000"/>
                </a:schemeClr>
              </a:solidFill>
              <a:cs typeface="Ubuntu Condensed" charset="0"/>
            </a:endParaRPr>
          </a:p>
          <a:p>
            <a:pPr marL="342900" indent="-342900" defTabSz="914400">
              <a:tabLst>
                <a:tab pos="626745" algn="l"/>
              </a:tabLst>
            </a:pPr>
            <a:r>
              <a:rPr lang="x-none" altLang="de-DE" sz="1600" i="1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Ubuntu Condensed" charset="0"/>
              </a:rPr>
              <a:t>v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Ubuntu Condensed" charset="0"/>
              </a:rPr>
              <a:t>: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cs typeface="Ubuntu Condensed" charset="0"/>
              </a:rPr>
              <a:t>	Fliessgeschwindigkeit [m/s]</a:t>
            </a:r>
            <a:endParaRPr lang="x-none" altLang="de-DE" sz="1600">
              <a:solidFill>
                <a:schemeClr val="bg1">
                  <a:lumMod val="50000"/>
                </a:schemeClr>
              </a:solidFill>
              <a:cs typeface="Ubuntu Condensed" charset="0"/>
            </a:endParaRPr>
          </a:p>
          <a:p>
            <a:pPr marL="342900" indent="-342900" defTabSz="914400">
              <a:tabLst>
                <a:tab pos="626745" algn="l"/>
              </a:tabLst>
            </a:pPr>
            <a:endParaRPr lang="x-none" altLang="de-DE" sz="1400">
              <a:solidFill>
                <a:schemeClr val="bg1">
                  <a:lumMod val="50000"/>
                </a:schemeClr>
              </a:solidFill>
              <a:cs typeface="Ubuntu Condensed" charset="0"/>
            </a:endParaRPr>
          </a:p>
          <a:p>
            <a:pPr marL="0" indent="0" defTabSz="914400">
              <a:buNone/>
              <a:tabLst>
                <a:tab pos="626745" algn="l"/>
              </a:tabLst>
            </a:pPr>
            <a:r>
              <a:rPr lang="x-none" altLang="de-DE" sz="1800">
                <a:latin typeface="Times New Roman" charset="0"/>
                <a:cs typeface="TeX Gyre Termes" charset="0"/>
                <a:sym typeface="+mn-ea"/>
              </a:rPr>
              <a:t>ζ </a:t>
            </a:r>
            <a:r>
              <a:rPr lang="x-none" altLang="de-DE" sz="1800">
                <a:latin typeface="+mj-lt"/>
                <a:cs typeface="TeX Gyre Termes" charset="0"/>
                <a:sym typeface="+mn-ea"/>
              </a:rPr>
              <a:t>bekannt für bestimmte Geometrien</a:t>
            </a:r>
          </a:p>
        </p:txBody>
      </p:sp>
      <p:sp>
        <p:nvSpPr>
          <p:cNvPr id="10" name="Content Placeholder 2"/>
          <p:cNvSpPr>
            <a:spLocks noGrp="1"/>
          </p:cNvSpPr>
          <p:nvPr/>
        </p:nvSpPr>
        <p:spPr>
          <a:xfrm>
            <a:off x="4716782" y="2025015"/>
            <a:ext cx="4368165" cy="4213225"/>
          </a:xfrm>
          <a:prstGeom prst="rect">
            <a:avLst/>
          </a:prstGeom>
        </p:spPr>
        <p:txBody>
          <a:bodyPr vert="horz" lIns="140400" tIns="0" rIns="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6F6F6F"/>
              </a:buClr>
              <a:buFont typeface="Arial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04850" indent="-3429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Times New Roman" charset="0"/>
              <a:buChar char="─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4080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8230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380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altLang="de-DE" sz="1600" b="1"/>
              <a:t>Wärmeübergang</a:t>
            </a:r>
            <a:endParaRPr lang="x-none" altLang="de-DE" sz="1600" b="1"/>
          </a:p>
          <a:p>
            <a:pPr marL="0" indent="0">
              <a:buNone/>
            </a:pPr>
            <a:endParaRPr lang="x-none" altLang="de-DE" sz="1400" b="1"/>
          </a:p>
          <a:p>
            <a:pPr marL="0" indent="0">
              <a:buNone/>
            </a:pPr>
            <a:endParaRPr lang="x-none" altLang="de-DE" sz="1200" b="1"/>
          </a:p>
          <a:p>
            <a:pPr marL="342900" indent="-342900" defTabSz="914400">
              <a:tabLst>
                <a:tab pos="805815" algn="l"/>
              </a:tabLst>
            </a:pP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TeX Gyre Termes" charset="0"/>
                <a:sym typeface="+mn-ea"/>
              </a:rPr>
              <a:t>α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Ubuntu Condensed" charset="0"/>
                <a:sym typeface="+mn-ea"/>
              </a:rPr>
              <a:t>:	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latin typeface="+mj-lt"/>
                <a:cs typeface="Ubuntu Condensed" charset="0"/>
                <a:sym typeface="+mn-ea"/>
              </a:rPr>
              <a:t>Wärmeübergangskoeff. 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cs typeface="Ubuntu Condensed" charset="0"/>
                <a:sym typeface="+mn-ea"/>
              </a:rPr>
              <a:t>[W/m</a:t>
            </a:r>
            <a:r>
              <a:rPr lang="x-none" altLang="de-DE" sz="1600" baseline="30000">
                <a:solidFill>
                  <a:schemeClr val="bg1">
                    <a:lumMod val="50000"/>
                  </a:schemeClr>
                </a:solidFill>
                <a:cs typeface="Ubuntu Condensed" charset="0"/>
                <a:sym typeface="+mn-ea"/>
              </a:rPr>
              <a:t>2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cs typeface="Ubuntu Condensed" charset="0"/>
                <a:sym typeface="+mn-ea"/>
              </a:rPr>
              <a:t>/K]</a:t>
            </a:r>
            <a:endParaRPr lang="x-none" altLang="de-DE" sz="1600">
              <a:solidFill>
                <a:schemeClr val="bg1">
                  <a:lumMod val="50000"/>
                </a:schemeClr>
              </a:solidFill>
              <a:cs typeface="Ubuntu Condensed" charset="0"/>
              <a:sym typeface="+mn-ea"/>
            </a:endParaRPr>
          </a:p>
          <a:p>
            <a:pPr marL="342900" indent="-342900" defTabSz="914400">
              <a:tabLst>
                <a:tab pos="805815" algn="l"/>
              </a:tabLst>
            </a:pPr>
            <a:r>
              <a:rPr lang="x-none" altLang="de-DE" sz="1600" i="1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Ubuntu Condensed" charset="0"/>
                <a:sym typeface="+mn-ea"/>
              </a:rPr>
              <a:t>Nu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Ubuntu Condensed" charset="0"/>
                <a:sym typeface="+mn-ea"/>
              </a:rPr>
              <a:t>: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cs typeface="Ubuntu Condensed" charset="0"/>
                <a:sym typeface="+mn-ea"/>
              </a:rPr>
              <a:t>	Nusselt-Zahl [-]</a:t>
            </a:r>
            <a:endParaRPr lang="x-none" altLang="de-DE" sz="1600">
              <a:solidFill>
                <a:schemeClr val="bg1">
                  <a:lumMod val="50000"/>
                </a:schemeClr>
              </a:solidFill>
              <a:cs typeface="Ubuntu Condensed" charset="0"/>
              <a:sym typeface="+mn-ea"/>
            </a:endParaRPr>
          </a:p>
          <a:p>
            <a:pPr marL="342900" indent="-342900" defTabSz="914400">
              <a:tabLst>
                <a:tab pos="805815" algn="l"/>
              </a:tabLst>
            </a:pPr>
            <a:r>
              <a:rPr lang="x-none" altLang="de-DE" sz="1600" i="1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Ubuntu Condensed" charset="0"/>
                <a:sym typeface="+mn-ea"/>
              </a:rPr>
              <a:t>d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Ubuntu Condensed" charset="0"/>
                <a:sym typeface="+mn-ea"/>
              </a:rPr>
              <a:t>: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cs typeface="Ubuntu Condensed" charset="0"/>
                <a:sym typeface="+mn-ea"/>
              </a:rPr>
              <a:t>	Hydraulischer Durchmesser [m]</a:t>
            </a:r>
            <a:endParaRPr lang="x-none" altLang="de-DE" sz="1600">
              <a:solidFill>
                <a:schemeClr val="bg1">
                  <a:lumMod val="50000"/>
                </a:schemeClr>
              </a:solidFill>
              <a:cs typeface="Ubuntu Condensed" charset="0"/>
              <a:sym typeface="+mn-ea"/>
            </a:endParaRPr>
          </a:p>
          <a:p>
            <a:pPr marL="342900" indent="-342900" defTabSz="914400">
              <a:tabLst>
                <a:tab pos="805815" algn="l"/>
              </a:tabLst>
            </a:pPr>
            <a:r>
              <a:rPr lang="x-none" altLang="de-DE" sz="1600" i="1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Arial" charset="0"/>
                <a:sym typeface="+mn-ea"/>
              </a:rPr>
              <a:t>λ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Ubuntu Condensed" charset="0"/>
                <a:sym typeface="+mn-ea"/>
              </a:rPr>
              <a:t>: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cs typeface="Ubuntu Condensed" charset="0"/>
                <a:sym typeface="+mn-ea"/>
              </a:rPr>
              <a:t>	Wärmeleitfähigkeit [W/m/K]</a:t>
            </a:r>
            <a:endParaRPr lang="x-none" altLang="de-DE" sz="1600">
              <a:solidFill>
                <a:schemeClr val="bg1">
                  <a:lumMod val="50000"/>
                </a:schemeClr>
              </a:solidFill>
              <a:cs typeface="Ubuntu Condensed" charset="0"/>
              <a:sym typeface="+mn-ea"/>
            </a:endParaRPr>
          </a:p>
          <a:p>
            <a:pPr marL="0" indent="0">
              <a:buNone/>
            </a:pPr>
            <a:endParaRPr lang="x-none" altLang="de-DE" sz="1400">
              <a:solidFill>
                <a:schemeClr val="bg1">
                  <a:lumMod val="50000"/>
                </a:schemeClr>
              </a:solidFill>
              <a:cs typeface="Ubuntu Condensed" charset="0"/>
              <a:sym typeface="+mn-ea"/>
            </a:endParaRPr>
          </a:p>
          <a:p>
            <a:pPr marL="0" indent="0">
              <a:buNone/>
            </a:pPr>
            <a:endParaRPr lang="x-none" altLang="de-DE" sz="1200">
              <a:solidFill>
                <a:schemeClr val="bg1">
                  <a:lumMod val="50000"/>
                </a:schemeClr>
              </a:solidFill>
              <a:cs typeface="Ubuntu Condensed" charset="0"/>
              <a:sym typeface="+mn-ea"/>
            </a:endParaRPr>
          </a:p>
          <a:p>
            <a:pPr marL="0" indent="0">
              <a:buNone/>
            </a:pPr>
            <a:r>
              <a:rPr lang="x-none" altLang="de-DE" sz="1800" i="1">
                <a:latin typeface="Times New Roman" charset="0"/>
                <a:cs typeface="TeX Gyre Termes" charset="0"/>
                <a:sym typeface="+mn-ea"/>
              </a:rPr>
              <a:t>Nu</a:t>
            </a:r>
            <a:r>
              <a:rPr lang="x-none" altLang="de-DE" sz="1800">
                <a:latin typeface="Times New Roman" charset="0"/>
                <a:cs typeface="TeX Gyre Termes" charset="0"/>
                <a:sym typeface="+mn-ea"/>
              </a:rPr>
              <a:t> </a:t>
            </a:r>
            <a:r>
              <a:rPr lang="x-none" altLang="de-DE" sz="1800">
                <a:latin typeface="+mj-lt"/>
                <a:cs typeface="TeX Gyre Termes" charset="0"/>
                <a:sym typeface="+mn-ea"/>
              </a:rPr>
              <a:t>bekannt für bestimmte Geometrien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1980" y="5293361"/>
            <a:ext cx="8229600" cy="646331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x-none" altLang="de-DE">
                <a:solidFill>
                  <a:schemeClr val="tx1"/>
                </a:solidFill>
              </a:rPr>
              <a:t>Unterteilen des Kanals in Elemente mit bestimmten geom. Eigenschaften und damit bekanntem </a:t>
            </a:r>
            <a:r>
              <a:rPr lang="x-none" altLang="de-DE">
                <a:solidFill>
                  <a:schemeClr val="tx1"/>
                </a:solidFill>
                <a:latin typeface="Times New Roman" charset="0"/>
                <a:cs typeface="TeX Gyre Termes" charset="0"/>
                <a:sym typeface="+mn-ea"/>
              </a:rPr>
              <a:t>ζ </a:t>
            </a:r>
            <a:r>
              <a:rPr lang="x-none" altLang="de-DE">
                <a:solidFill>
                  <a:schemeClr val="tx1"/>
                </a:solidFill>
              </a:rPr>
              <a:t>und </a:t>
            </a:r>
            <a:r>
              <a:rPr lang="x-none" altLang="de-DE" i="1">
                <a:solidFill>
                  <a:schemeClr val="tx1"/>
                </a:solidFill>
                <a:latin typeface="Times New Roman" charset="0"/>
                <a:cs typeface="TeX Gyre Termes" charset="0"/>
                <a:sym typeface="+mn-ea"/>
              </a:rPr>
              <a:t>Nu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12" y="2375536"/>
            <a:ext cx="1548765" cy="5035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475" y="2380616"/>
            <a:ext cx="1031240" cy="4832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/>
              <a:t>DuctDesigner: Druckverlust und Wärmeübergang in Kühlkanälen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  <p:pic>
        <p:nvPicPr>
          <p:cNvPr id="21" name="Content Placeholder 20" descr="DuctDesignerIcon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56485" y="3423285"/>
            <a:ext cx="2304415" cy="2304415"/>
          </a:xfrm>
          <a:prstGeom prst="rect">
            <a:avLst/>
          </a:prstGeom>
        </p:spPr>
      </p:pic>
      <p:pic>
        <p:nvPicPr>
          <p:cNvPr id="8" name="Content Placeholder 7" descr="EModIc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753870"/>
            <a:ext cx="2048510" cy="2048510"/>
          </a:xfrm>
          <a:prstGeom prst="rect">
            <a:avLst/>
          </a:prstGeom>
        </p:spPr>
      </p:pic>
      <p:cxnSp>
        <p:nvCxnSpPr>
          <p:cNvPr id="2" name="Straight Connector 1"/>
          <p:cNvCxnSpPr/>
          <p:nvPr/>
        </p:nvCxnSpPr>
        <p:spPr>
          <a:xfrm flipV="1">
            <a:off x="1093470" y="2044065"/>
            <a:ext cx="441960" cy="1226820"/>
          </a:xfrm>
          <a:prstGeom prst="line">
            <a:avLst/>
          </a:prstGeom>
          <a:ln w="28575" cmpd="sng">
            <a:solidFill>
              <a:srgbClr val="214A87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>
            <a:endCxn id="21" idx="1"/>
          </p:cNvCxnSpPr>
          <p:nvPr/>
        </p:nvCxnSpPr>
        <p:spPr>
          <a:xfrm>
            <a:off x="1314450" y="2661285"/>
            <a:ext cx="1042035" cy="1914525"/>
          </a:xfrm>
          <a:prstGeom prst="straightConnector1">
            <a:avLst/>
          </a:prstGeom>
          <a:ln w="19050">
            <a:solidFill>
              <a:srgbClr val="214A8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60900" y="1753870"/>
            <a:ext cx="4267835" cy="411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b="1">
                <a:solidFill>
                  <a:srgbClr val="275290"/>
                </a:solidFill>
              </a:rPr>
              <a:t>1. Unterteilung in einzelne Abschnitte</a:t>
            </a:r>
            <a:endParaRPr lang="x-none" altLang="de-DE" b="1">
              <a:solidFill>
                <a:srgbClr val="275290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r>
              <a:rPr lang="x-none" altLang="de-DE">
                <a:solidFill>
                  <a:srgbClr val="275290"/>
                </a:solidFill>
              </a:rPr>
              <a:t>Bohrungen</a:t>
            </a:r>
            <a:endParaRPr lang="x-none" altLang="de-DE">
              <a:solidFill>
                <a:srgbClr val="275290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r>
              <a:rPr lang="x-none" altLang="de-DE">
                <a:solidFill>
                  <a:srgbClr val="275290"/>
                </a:solidFill>
              </a:rPr>
              <a:t>Leitungen</a:t>
            </a:r>
            <a:endParaRPr lang="x-none" altLang="de-DE">
              <a:solidFill>
                <a:srgbClr val="275290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r>
              <a:rPr lang="x-none" altLang="de-DE">
                <a:solidFill>
                  <a:srgbClr val="275290"/>
                </a:solidFill>
              </a:rPr>
              <a:t>Bögen</a:t>
            </a:r>
            <a:endParaRPr lang="x-none" altLang="de-DE">
              <a:solidFill>
                <a:srgbClr val="275290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r>
              <a:rPr lang="x-none" altLang="de-DE">
                <a:solidFill>
                  <a:srgbClr val="275290"/>
                </a:solidFill>
              </a:rPr>
              <a:t>Knicke</a:t>
            </a:r>
            <a:endParaRPr lang="x-none" altLang="de-DE">
              <a:solidFill>
                <a:srgbClr val="275290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r>
              <a:rPr lang="x-none" altLang="de-DE">
                <a:solidFill>
                  <a:srgbClr val="275290"/>
                </a:solidFill>
              </a:rPr>
              <a:t>Wendel</a:t>
            </a:r>
            <a:endParaRPr lang="x-none" altLang="de-DE">
              <a:solidFill>
                <a:srgbClr val="275290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r>
              <a:rPr lang="x-none" altLang="de-DE">
                <a:solidFill>
                  <a:srgbClr val="275290"/>
                </a:solidFill>
              </a:rPr>
              <a:t>...</a:t>
            </a:r>
            <a:endParaRPr lang="x-none" altLang="de-DE">
              <a:solidFill>
                <a:srgbClr val="275290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endParaRPr lang="x-none" altLang="de-DE" sz="2400">
              <a:solidFill>
                <a:srgbClr val="275290"/>
              </a:solidFill>
            </a:endParaRPr>
          </a:p>
          <a:p>
            <a:pPr indent="0">
              <a:buClrTx/>
              <a:buFont typeface="Arial" charset="0"/>
              <a:buNone/>
            </a:pPr>
            <a:r>
              <a:rPr lang="x-none" altLang="de-DE" b="1">
                <a:solidFill>
                  <a:srgbClr val="275290"/>
                </a:solidFill>
              </a:rPr>
              <a:t>2. Emp. Korr. für jeden Abschnitt</a:t>
            </a:r>
            <a:endParaRPr lang="x-none" altLang="de-DE" b="1">
              <a:solidFill>
                <a:srgbClr val="275290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r>
              <a:rPr lang="x-none" altLang="de-DE">
                <a:solidFill>
                  <a:srgbClr val="275290"/>
                </a:solidFill>
              </a:rPr>
              <a:t>Nusseltkorrelation</a:t>
            </a:r>
            <a:endParaRPr lang="x-none" altLang="de-DE">
              <a:solidFill>
                <a:srgbClr val="275290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r>
              <a:rPr lang="x-none" altLang="de-DE">
                <a:solidFill>
                  <a:srgbClr val="275290"/>
                </a:solidFill>
              </a:rPr>
              <a:t>Druckverlustbeiwert</a:t>
            </a:r>
            <a:endParaRPr lang="x-none" altLang="de-DE">
              <a:solidFill>
                <a:srgbClr val="275290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endParaRPr lang="x-none" altLang="de-DE" sz="2400">
              <a:solidFill>
                <a:srgbClr val="275290"/>
              </a:solidFill>
            </a:endParaRPr>
          </a:p>
          <a:p>
            <a:pPr indent="0">
              <a:buClrTx/>
              <a:buFont typeface="Arial" charset="0"/>
              <a:buNone/>
            </a:pPr>
            <a:r>
              <a:rPr lang="x-none" altLang="de-DE" b="1">
                <a:solidFill>
                  <a:srgbClr val="275290"/>
                </a:solidFill>
              </a:rPr>
              <a:t>3. Aggregation der einzelnen Werte</a:t>
            </a:r>
            <a:endParaRPr lang="x-none" altLang="de-DE" b="1">
              <a:solidFill>
                <a:srgbClr val="275290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endParaRPr lang="x-none" altLang="de-DE" b="1">
              <a:solidFill>
                <a:srgbClr val="27529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/>
              <a:t>EMod GUI: </a:t>
            </a:r>
            <a:br>
              <a:rPr lang="x-none" altLang="de-DE"/>
            </a:br>
            <a:r>
              <a:rPr lang="x-none" altLang="de-DE"/>
              <a:t>Modellierung einer Maschine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76095" y="2024380"/>
            <a:ext cx="5591175" cy="42100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/>
              <a:t>EMod GUI: </a:t>
            </a:r>
            <a:br>
              <a:rPr lang="x-none" altLang="de-DE"/>
            </a:br>
            <a:r>
              <a:rPr lang="x-none" altLang="de-DE"/>
              <a:t>Analyse einer Maschine (Beispiele)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4294967295"/>
          </p:nvPr>
        </p:nvSpPr>
        <p:spPr>
          <a:xfrm>
            <a:off x="8531860" y="6307455"/>
            <a:ext cx="612140" cy="467995"/>
          </a:xfrm>
        </p:spPr>
        <p:txBody>
          <a:bodyPr/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173095" y="2321560"/>
            <a:ext cx="4104005" cy="2416810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83210" y="2321560"/>
            <a:ext cx="4104005" cy="24168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695" y="2321560"/>
            <a:ext cx="4100930" cy="2415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28600" y="4442460"/>
            <a:ext cx="2819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/>
              <a:t>P-t Diagram der Leistungsaufnahme einzelner Komponenten</a:t>
            </a:r>
            <a:endParaRPr lang="x-none" altLang="de-DE"/>
          </a:p>
        </p:txBody>
      </p:sp>
      <p:sp>
        <p:nvSpPr>
          <p:cNvPr id="18" name="TextBox 17"/>
          <p:cNvSpPr txBox="1"/>
          <p:nvPr/>
        </p:nvSpPr>
        <p:spPr>
          <a:xfrm>
            <a:off x="3173095" y="4442460"/>
            <a:ext cx="2819400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/>
              <a:t>Eingangsleistung, Ausgangsleistung und Wärmequellen je Komponenten</a:t>
            </a:r>
            <a:endParaRPr lang="x-none" altLang="de-DE"/>
          </a:p>
        </p:txBody>
      </p:sp>
      <p:sp>
        <p:nvSpPr>
          <p:cNvPr id="19" name="TextBox 18"/>
          <p:cNvSpPr txBox="1"/>
          <p:nvPr/>
        </p:nvSpPr>
        <p:spPr>
          <a:xfrm>
            <a:off x="6068695" y="4442460"/>
            <a:ext cx="281940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/>
              <a:t>Temperaturverlauf im Kühlkreislauf der Spindel</a:t>
            </a:r>
            <a:endParaRPr lang="x-none" altLang="de-DE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/>
              <a:t>EMod GUI: </a:t>
            </a:r>
            <a:br>
              <a:rPr lang="x-none" altLang="de-DE"/>
            </a:br>
            <a:r>
              <a:rPr lang="x-none" altLang="de-DE"/>
              <a:t>Export von FEM Randbedingungen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rcRect r="32001" b="13137"/>
          <a:stretch>
            <a:fillRect/>
          </a:stretch>
        </p:blipFill>
        <p:spPr>
          <a:xfrm>
            <a:off x="635635" y="2091055"/>
            <a:ext cx="4860290" cy="365696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495925" y="2091055"/>
            <a:ext cx="3341370" cy="338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/>
              <a:t>Die Komponentenmodelle schreiben während jedem Zeitschritt der Simulation drei Arten von FEM-Randbedingungen:</a:t>
            </a:r>
            <a:endParaRPr lang="x-none" altLang="de-DE"/>
          </a:p>
          <a:p>
            <a:pPr marL="285750" indent="-285750">
              <a:buClrTx/>
              <a:buFont typeface="Arial" charset="0"/>
              <a:buChar char="–"/>
            </a:pPr>
            <a:endParaRPr lang="x-none" altLang="de-DE"/>
          </a:p>
          <a:p>
            <a:pPr marL="285750" indent="-285750">
              <a:buClrTx/>
              <a:buFont typeface="Arial" charset="0"/>
              <a:buChar char="–"/>
            </a:pPr>
            <a:r>
              <a:rPr lang="x-none" altLang="de-DE"/>
              <a:t>Dirichlet (Wandtemperatur)</a:t>
            </a:r>
            <a:endParaRPr lang="x-none" altLang="de-DE"/>
          </a:p>
          <a:p>
            <a:pPr marL="285750" indent="-285750">
              <a:buClrTx/>
              <a:buFont typeface="Arial" charset="0"/>
              <a:buChar char="–"/>
            </a:pPr>
            <a:endParaRPr lang="x-none" altLang="de-DE"/>
          </a:p>
          <a:p>
            <a:pPr marL="285750" indent="-285750">
              <a:buClrTx/>
              <a:buFont typeface="Arial" charset="0"/>
              <a:buChar char="–"/>
            </a:pPr>
            <a:r>
              <a:rPr lang="x-none" altLang="de-DE"/>
              <a:t>Neumann (Wärmefluss)</a:t>
            </a:r>
            <a:endParaRPr lang="x-none" altLang="de-DE"/>
          </a:p>
          <a:p>
            <a:pPr marL="285750" indent="-285750">
              <a:buClrTx/>
              <a:buFont typeface="Arial" charset="0"/>
              <a:buChar char="–"/>
            </a:pPr>
            <a:endParaRPr lang="x-none" altLang="de-DE"/>
          </a:p>
          <a:p>
            <a:pPr marL="285750" indent="-285750">
              <a:buClrTx/>
              <a:buFont typeface="Arial" charset="0"/>
              <a:buChar char="–"/>
            </a:pPr>
            <a:r>
              <a:rPr lang="x-none" altLang="de-DE"/>
              <a:t>Robin (Fluidtemperatur und Wärmeübergangskoeffizient)</a:t>
            </a:r>
            <a:endParaRPr lang="x-none" altLang="de-DE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>
                <a:sym typeface="+mn-ea"/>
              </a:rPr>
              <a:t>DuctDesigner GUI: </a:t>
            </a:r>
            <a:br>
              <a:rPr lang="x-none" altLang="de-DE">
                <a:sym typeface="+mn-ea"/>
              </a:rPr>
            </a:br>
            <a:r>
              <a:rPr lang="x-none" altLang="de-DE">
                <a:sym typeface="+mn-ea"/>
              </a:rPr>
              <a:t>Modellierung eines Kühlkanals</a:t>
            </a:r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90550" y="1902460"/>
            <a:ext cx="5591175" cy="4210050"/>
          </a:xfrm>
          <a:prstGeom prst="rect">
            <a:avLst/>
          </a:prstGeom>
        </p:spPr>
      </p:pic>
      <p:pic>
        <p:nvPicPr>
          <p:cNvPr id="9" name="Inhaltsplatzhalter 5"/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57545" y="3429000"/>
            <a:ext cx="3726180" cy="108521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de-DE"/>
              <a:t>Einleitung / Motivation</a:t>
            </a:r>
            <a:endParaRPr lang="x-none" altLang="de-DE"/>
          </a:p>
          <a:p>
            <a:r>
              <a:rPr lang="x-none" altLang="de-DE"/>
              <a:t>EMod / DuctDesigner</a:t>
            </a:r>
            <a:endParaRPr lang="x-none" altLang="de-DE"/>
          </a:p>
          <a:p>
            <a:r>
              <a:rPr lang="x-none" altLang="de-DE" b="1"/>
              <a:t>Anwendungsbeispiele</a:t>
            </a:r>
            <a:endParaRPr lang="x-none" altLang="de-DE" b="1"/>
          </a:p>
          <a:p>
            <a:r>
              <a:rPr lang="x-none" altLang="de-DE"/>
              <a:t>Vorführung der Software</a:t>
            </a:r>
            <a:endParaRPr lang="x-none" altLang="de-DE"/>
          </a:p>
          <a:p>
            <a:r>
              <a:rPr lang="x-none" altLang="de-DE"/>
              <a:t>Diskussion</a:t>
            </a:r>
            <a:endParaRPr lang="x-none" altLang="de-DE"/>
          </a:p>
          <a:p>
            <a:r>
              <a:rPr lang="x-none" altLang="de-DE"/>
              <a:t>Ausblick</a:t>
            </a:r>
            <a:endParaRPr lang="x-none" altLang="de-DE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/>
              <a:t>Inhalt</a:t>
            </a:r>
            <a:br>
              <a:rPr lang="x-none" altLang="de-DE"/>
            </a:b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r>
              <a:rPr lang="de-DE"/>
              <a:t>*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/>
              <a:t>23</a:t>
            </a:r>
            <a:r>
              <a:rPr lang="x-none" altLang="de-DE"/>
              <a:t>.01.17</a:t>
            </a:r>
            <a:endParaRPr lang="x-none" altLang="de-DE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x-none" altLang="de-DE"/>
              <a:t>Anwendungsbeispiele:</a:t>
            </a:r>
            <a:br>
              <a:rPr lang="x-none" altLang="de-DE"/>
            </a:br>
            <a:r>
              <a:rPr lang="x-none" altLang="de-DE"/>
              <a:t>Drehmaschine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904240" y="2024380"/>
            <a:ext cx="2941955" cy="4213225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65090" y="751840"/>
            <a:ext cx="2708275" cy="19513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090" y="2703195"/>
            <a:ext cx="2663765" cy="20011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50" y="4704080"/>
            <a:ext cx="2672733" cy="193843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80365" y="2024380"/>
            <a:ext cx="3989705" cy="4213225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x-none" altLang="de-DE">
                <a:sym typeface="+mn-ea"/>
              </a:rPr>
              <a:t>Anwendungsbeispiele:</a:t>
            </a:r>
            <a:br>
              <a:rPr lang="x-none" altLang="de-DE">
                <a:sym typeface="+mn-ea"/>
              </a:rPr>
            </a:br>
            <a:r>
              <a:rPr lang="x-none" altLang="de-DE">
                <a:sym typeface="+mn-ea"/>
              </a:rPr>
              <a:t>Schleifmaschine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090" y="720090"/>
            <a:ext cx="2654814" cy="198320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09540" y="2703195"/>
            <a:ext cx="2663790" cy="197424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9540" y="4677410"/>
            <a:ext cx="2663773" cy="196081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de-DE"/>
              <a:t>Einleitung / Motivation</a:t>
            </a:r>
            <a:endParaRPr lang="x-none" altLang="de-DE"/>
          </a:p>
          <a:p>
            <a:r>
              <a:rPr lang="x-none" altLang="de-DE"/>
              <a:t>EMod / DuctDesigner</a:t>
            </a:r>
            <a:endParaRPr lang="x-none" altLang="de-DE"/>
          </a:p>
          <a:p>
            <a:r>
              <a:rPr lang="x-none" altLang="de-DE"/>
              <a:t>Anwendungsbeispiele</a:t>
            </a:r>
            <a:endParaRPr lang="x-none" altLang="de-DE"/>
          </a:p>
          <a:p>
            <a:r>
              <a:rPr lang="x-none" altLang="de-DE"/>
              <a:t>Vorführung der Software</a:t>
            </a:r>
            <a:endParaRPr lang="x-none" altLang="de-DE"/>
          </a:p>
          <a:p>
            <a:r>
              <a:rPr lang="x-none" altLang="de-DE"/>
              <a:t>Diskussion</a:t>
            </a:r>
            <a:endParaRPr lang="x-none" altLang="de-DE"/>
          </a:p>
          <a:p>
            <a:r>
              <a:rPr lang="x-none" altLang="de-DE"/>
              <a:t>Ausblick</a:t>
            </a:r>
            <a:endParaRPr lang="x-none" altLang="de-DE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/>
              <a:t>Inhalt</a:t>
            </a:r>
            <a:br>
              <a:rPr lang="x-none" altLang="de-DE"/>
            </a:b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r>
              <a:rPr lang="de-DE"/>
              <a:t>*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/>
              <a:t>23</a:t>
            </a:r>
            <a:r>
              <a:rPr lang="x-none" altLang="de-DE"/>
              <a:t>.01.17</a:t>
            </a:r>
            <a:endParaRPr lang="x-none" altLang="de-DE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>
                <a:sym typeface="+mn-ea"/>
              </a:rPr>
              <a:t>Anwendungsbeispiele:</a:t>
            </a:r>
            <a:br>
              <a:rPr lang="x-none" altLang="de-DE">
                <a:sym typeface="+mn-ea"/>
              </a:rPr>
            </a:br>
            <a:r>
              <a:rPr lang="x-none" altLang="de-DE">
                <a:sym typeface="+mn-ea"/>
              </a:rPr>
              <a:t>Kühlkanal mit DuctDesigner &amp; Ansys/CFX</a:t>
            </a:r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  <p:pic>
        <p:nvPicPr>
          <p:cNvPr id="9" name="Picture 8" descr="B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998" y="2458720"/>
            <a:ext cx="2969895" cy="3453765"/>
          </a:xfrm>
          <a:prstGeom prst="rect">
            <a:avLst/>
          </a:prstGeom>
        </p:spPr>
      </p:pic>
      <p:pic>
        <p:nvPicPr>
          <p:cNvPr id="12" name="Picture 11" descr="CrossSec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755" y="2472690"/>
            <a:ext cx="2969450" cy="345300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28320" y="2276475"/>
            <a:ext cx="22352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b="1"/>
              <a:t>Setup</a:t>
            </a:r>
            <a:endParaRPr lang="x-none" altLang="de-DE" b="1"/>
          </a:p>
        </p:txBody>
      </p:sp>
      <p:sp>
        <p:nvSpPr>
          <p:cNvPr id="14" name="TextBox 13"/>
          <p:cNvSpPr txBox="1"/>
          <p:nvPr/>
        </p:nvSpPr>
        <p:spPr>
          <a:xfrm>
            <a:off x="2763615" y="2289810"/>
            <a:ext cx="22352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b="1"/>
              <a:t>Lösung</a:t>
            </a:r>
            <a:endParaRPr lang="x-none" altLang="de-DE" b="1"/>
          </a:p>
        </p:txBody>
      </p:sp>
      <p:sp>
        <p:nvSpPr>
          <p:cNvPr id="19" name="TextBox 18"/>
          <p:cNvSpPr txBox="1"/>
          <p:nvPr/>
        </p:nvSpPr>
        <p:spPr>
          <a:xfrm>
            <a:off x="283210" y="3056255"/>
            <a:ext cx="1321435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/>
            <a:r>
              <a:rPr lang="x-none" altLang="de-DE" sz="1000"/>
              <a:t>heat sources:</a:t>
            </a:r>
            <a:endParaRPr lang="x-none" altLang="de-DE" sz="1000"/>
          </a:p>
          <a:p>
            <a:pPr marL="0" indent="0">
              <a:buClr>
                <a:srgbClr val="7F7F7F"/>
              </a:buClr>
              <a:buSzPct val="75000"/>
              <a:buFont typeface="Arial" charset="0"/>
              <a:buChar char="■"/>
            </a:pPr>
            <a:r>
              <a:rPr lang="x-none" altLang="de-DE" sz="1000"/>
              <a:t>237 W</a:t>
            </a:r>
            <a:endParaRPr lang="x-none" altLang="de-DE" sz="1000"/>
          </a:p>
          <a:p>
            <a:pPr marL="0" indent="0">
              <a:buClr>
                <a:srgbClr val="7F7F7F"/>
              </a:buClr>
              <a:buSzPct val="75000"/>
              <a:buFont typeface="Arial" charset="0"/>
              <a:buChar char="■"/>
            </a:pPr>
            <a:r>
              <a:rPr lang="x-none" altLang="de-DE" sz="1000"/>
              <a:t>507 W</a:t>
            </a:r>
            <a:endParaRPr lang="x-none" altLang="de-DE" sz="1000"/>
          </a:p>
          <a:p>
            <a:pPr marL="0" indent="0">
              <a:buClr>
                <a:srgbClr val="7F7F7F"/>
              </a:buClr>
              <a:buSzPct val="75000"/>
              <a:buFont typeface="Arial" charset="0"/>
              <a:buChar char="■"/>
            </a:pPr>
            <a:r>
              <a:rPr lang="x-none" altLang="de-DE" sz="1000"/>
              <a:t>536 W</a:t>
            </a:r>
            <a:endParaRPr lang="x-none" altLang="de-DE" sz="1000"/>
          </a:p>
        </p:txBody>
      </p:sp>
      <p:sp>
        <p:nvSpPr>
          <p:cNvPr id="20" name="TextBox 19"/>
          <p:cNvSpPr txBox="1"/>
          <p:nvPr/>
        </p:nvSpPr>
        <p:spPr>
          <a:xfrm>
            <a:off x="107950" y="4199255"/>
            <a:ext cx="1024255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1000"/>
              <a:t>coolant:</a:t>
            </a:r>
            <a:endParaRPr lang="x-none" altLang="de-DE" sz="1000"/>
          </a:p>
          <a:p>
            <a:pPr marL="0" indent="0">
              <a:buClr>
                <a:srgbClr val="7F7F7F"/>
              </a:buClr>
              <a:buSzPct val="75000"/>
              <a:buFont typeface="Arial" charset="0"/>
              <a:buChar char="■"/>
            </a:pPr>
            <a:r>
              <a:rPr lang="x-none" altLang="de-DE" sz="1000"/>
              <a:t>glycole-water</a:t>
            </a:r>
            <a:endParaRPr lang="x-none" altLang="de-DE" sz="1000"/>
          </a:p>
          <a:p>
            <a:pPr marL="0" indent="0">
              <a:buClr>
                <a:srgbClr val="7F7F7F"/>
              </a:buClr>
              <a:buSzPct val="75000"/>
              <a:buFont typeface="Arial" charset="0"/>
              <a:buChar char="■"/>
            </a:pPr>
            <a:r>
              <a:rPr lang="x-none" altLang="de-DE" sz="1000"/>
              <a:t>5.4 l/min</a:t>
            </a:r>
            <a:endParaRPr lang="x-none" altLang="de-DE" sz="1000"/>
          </a:p>
          <a:p>
            <a:pPr marL="0" indent="0">
              <a:buClr>
                <a:srgbClr val="7F7F7F"/>
              </a:buClr>
              <a:buSzPct val="75000"/>
              <a:buFont typeface="Arial" charset="0"/>
              <a:buChar char="■"/>
            </a:pPr>
            <a:r>
              <a:rPr lang="x-none" altLang="de-DE" sz="1000"/>
              <a:t>23 °C at inlet</a:t>
            </a:r>
            <a:endParaRPr lang="x-none" altLang="de-DE" sz="1000"/>
          </a:p>
        </p:txBody>
      </p:sp>
      <p:cxnSp>
        <p:nvCxnSpPr>
          <p:cNvPr id="24" name="Straight Connector 23"/>
          <p:cNvCxnSpPr/>
          <p:nvPr/>
        </p:nvCxnSpPr>
        <p:spPr>
          <a:xfrm>
            <a:off x="853440" y="3284855"/>
            <a:ext cx="792480" cy="60706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53440" y="3519805"/>
            <a:ext cx="792480" cy="88582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53440" y="3630930"/>
            <a:ext cx="792480" cy="16256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05840" y="4549775"/>
            <a:ext cx="320675" cy="46037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652010" y="3823335"/>
            <a:ext cx="76327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1400"/>
              <a:t>42 °C</a:t>
            </a:r>
            <a:endParaRPr lang="x-none" altLang="de-DE" sz="1400"/>
          </a:p>
        </p:txBody>
      </p:sp>
      <p:sp>
        <p:nvSpPr>
          <p:cNvPr id="32" name="TextBox 31"/>
          <p:cNvSpPr txBox="1"/>
          <p:nvPr/>
        </p:nvSpPr>
        <p:spPr>
          <a:xfrm>
            <a:off x="4652010" y="4405630"/>
            <a:ext cx="76327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1400"/>
              <a:t>36 °C</a:t>
            </a:r>
            <a:endParaRPr lang="x-none" altLang="de-DE" sz="1400"/>
          </a:p>
        </p:txBody>
      </p:sp>
      <p:sp>
        <p:nvSpPr>
          <p:cNvPr id="33" name="TextBox 32"/>
          <p:cNvSpPr txBox="1"/>
          <p:nvPr/>
        </p:nvSpPr>
        <p:spPr>
          <a:xfrm>
            <a:off x="4652010" y="5109210"/>
            <a:ext cx="76327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1400"/>
              <a:t>38 °C</a:t>
            </a:r>
            <a:endParaRPr lang="x-none" altLang="de-DE" sz="1400"/>
          </a:p>
        </p:txBody>
      </p:sp>
      <p:cxnSp>
        <p:nvCxnSpPr>
          <p:cNvPr id="34" name="Straight Connector 33"/>
          <p:cNvCxnSpPr/>
          <p:nvPr/>
        </p:nvCxnSpPr>
        <p:spPr>
          <a:xfrm>
            <a:off x="3637280" y="3968750"/>
            <a:ext cx="99949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652520" y="4549775"/>
            <a:ext cx="99949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652520" y="5256530"/>
            <a:ext cx="99949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nhaltsplatzhalter 5"/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49570" y="3818890"/>
            <a:ext cx="2612390" cy="7607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65235" y="2289810"/>
            <a:ext cx="22352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b="1"/>
              <a:t>DuctDesigner</a:t>
            </a:r>
            <a:endParaRPr lang="x-none" altLang="de-DE" b="1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>
                <a:sym typeface="+mn-ea"/>
              </a:rPr>
              <a:t>Anwendungsbeispiele:</a:t>
            </a:r>
            <a:br>
              <a:rPr lang="x-none" altLang="de-DE">
                <a:sym typeface="+mn-ea"/>
              </a:rPr>
            </a:br>
            <a:r>
              <a:rPr lang="x-none" altLang="de-DE">
                <a:sym typeface="+mn-ea"/>
              </a:rPr>
              <a:t>Kühlkanal mit DuctDesigner &amp; Ansys/CFX</a:t>
            </a:r>
            <a:endParaRPr lang="x-none" altLang="de-DE"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  <p:graphicFrame>
        <p:nvGraphicFramePr>
          <p:cNvPr id="9" name="Inhaltsplatzhalter 9"/>
          <p:cNvGraphicFramePr/>
          <p:nvPr/>
        </p:nvGraphicFramePr>
        <p:xfrm>
          <a:off x="323850" y="1844675"/>
          <a:ext cx="410400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98320"/>
                <a:gridCol w="1193800"/>
                <a:gridCol w="1111885"/>
              </a:tblGrid>
              <a:tr h="274320">
                <a:tc>
                  <a:txBody>
                    <a:bodyPr/>
                    <a:lstStyle/>
                    <a:p>
                      <a:r>
                        <a:rPr lang="en-GB" sz="1200" dirty="0" err="1" smtClean="0"/>
                        <a:t>Allgemein</a:t>
                      </a:r>
                      <a:endParaRPr lang="en-GB" sz="1200" dirty="0" err="1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CFD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DD</a:t>
                      </a:r>
                      <a:endParaRPr lang="en-GB" sz="1200" dirty="0" smtClean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 err="1" smtClean="0"/>
                        <a:t>Fläche</a:t>
                      </a:r>
                      <a:r>
                        <a:rPr lang="en-GB" sz="1200" dirty="0" smtClean="0"/>
                        <a:t> [m</a:t>
                      </a:r>
                      <a:r>
                        <a:rPr lang="en-GB" sz="1200" baseline="30000" dirty="0" smtClean="0"/>
                        <a:t>2</a:t>
                      </a:r>
                      <a:r>
                        <a:rPr lang="en-GB" sz="1200" dirty="0" smtClean="0"/>
                        <a:t>]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0.13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0.12</a:t>
                      </a:r>
                      <a:endParaRPr lang="en-GB" sz="1200" dirty="0" smtClean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 err="1" smtClean="0"/>
                        <a:t>Volumen</a:t>
                      </a:r>
                      <a:r>
                        <a:rPr lang="en-GB" sz="1200" dirty="0" smtClean="0"/>
                        <a:t> [m</a:t>
                      </a:r>
                      <a:r>
                        <a:rPr lang="en-GB" sz="1200" baseline="30000" dirty="0" smtClean="0"/>
                        <a:t>3</a:t>
                      </a:r>
                      <a:r>
                        <a:rPr lang="en-GB" sz="1200" dirty="0" smtClean="0"/>
                        <a:t>]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0.15</a:t>
                      </a:r>
                      <a:r>
                        <a:rPr lang="en-GB" sz="1200" baseline="0" dirty="0" smtClean="0"/>
                        <a:t>·10</a:t>
                      </a:r>
                      <a:r>
                        <a:rPr lang="en-GB" sz="1200" baseline="30000" dirty="0" smtClean="0"/>
                        <a:t>-3</a:t>
                      </a:r>
                      <a:endParaRPr lang="en-GB" sz="1200" baseline="30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0.14</a:t>
                      </a:r>
                      <a:r>
                        <a:rPr lang="en-GB" sz="1200" baseline="0" dirty="0" smtClean="0"/>
                        <a:t>·10</a:t>
                      </a:r>
                      <a:r>
                        <a:rPr lang="en-GB" sz="1200" baseline="30000" dirty="0" smtClean="0"/>
                        <a:t>-3</a:t>
                      </a:r>
                      <a:endParaRPr lang="en-GB" sz="1200" baseline="30000" dirty="0" smtClean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t-</a:t>
                      </a:r>
                      <a:r>
                        <a:rPr lang="en-GB" sz="1200" dirty="0" err="1" smtClean="0"/>
                        <a:t>Konfig</a:t>
                      </a:r>
                      <a:r>
                        <a:rPr lang="en-GB" sz="1200" dirty="0" smtClean="0"/>
                        <a:t> [d]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aseline="0" dirty="0" smtClean="0"/>
                        <a:t>3</a:t>
                      </a:r>
                      <a:endParaRPr lang="en-GB" sz="12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0.25</a:t>
                      </a:r>
                      <a:endParaRPr lang="en-GB" sz="1200" dirty="0" smtClean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t-</a:t>
                      </a:r>
                      <a:r>
                        <a:rPr lang="en-GB" sz="1200" dirty="0" err="1" smtClean="0"/>
                        <a:t>Sim</a:t>
                      </a:r>
                      <a:r>
                        <a:rPr lang="en-GB" sz="1200" dirty="0" smtClean="0"/>
                        <a:t> [s]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aseline="0" dirty="0" smtClean="0"/>
                        <a:t>3600</a:t>
                      </a:r>
                      <a:endParaRPr lang="en-GB" sz="12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&lt;1</a:t>
                      </a:r>
                      <a:endParaRPr lang="en-GB" sz="12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Inhaltsplatzhalter 5"/>
          <p:cNvSpPr>
            <a:spLocks noGrp="1"/>
          </p:cNvSpPr>
          <p:nvPr>
            <p:ph sz="half" idx="1"/>
          </p:nvPr>
        </p:nvSpPr>
        <p:spPr>
          <a:xfrm>
            <a:off x="4629150" y="1844675"/>
            <a:ext cx="4191635" cy="3280410"/>
          </a:xfrm>
        </p:spPr>
        <p:txBody>
          <a:bodyPr>
            <a:normAutofit fontScale="72500"/>
          </a:bodyPr>
          <a:lstStyle/>
          <a:p>
            <a:r>
              <a:rPr lang="de-CH" smtClean="0"/>
              <a:t>Zwei Testfälle:</a:t>
            </a:r>
            <a:endParaRPr lang="de-CH" smtClean="0"/>
          </a:p>
          <a:p>
            <a:pPr lvl="1"/>
            <a:r>
              <a:rPr lang="de-CH" smtClean="0"/>
              <a:t>Q=6.97 l/min, pin= 3 bar</a:t>
            </a:r>
            <a:endParaRPr lang="de-CH" smtClean="0"/>
          </a:p>
          <a:p>
            <a:pPr lvl="1"/>
            <a:r>
              <a:rPr lang="de-CH" smtClean="0"/>
              <a:t>Q=5.6 l/min,   pin= 1.8 ba</a:t>
            </a:r>
            <a:r>
              <a:rPr lang="x-none" altLang="de-CH" smtClean="0"/>
              <a:t>r</a:t>
            </a:r>
            <a:endParaRPr lang="x-none" altLang="de-CH" smtClean="0"/>
          </a:p>
          <a:p>
            <a:r>
              <a:rPr lang="de-CH" smtClean="0"/>
              <a:t>Abweichung von CFD:</a:t>
            </a:r>
            <a:endParaRPr lang="de-CH" smtClean="0"/>
          </a:p>
          <a:p>
            <a:pPr lvl="1"/>
            <a:r>
              <a:rPr lang="de-CH" smtClean="0"/>
              <a:t>Druckverlust: -5% – 3%</a:t>
            </a:r>
            <a:endParaRPr lang="de-CH" smtClean="0"/>
          </a:p>
          <a:p>
            <a:pPr lvl="1"/>
            <a:r>
              <a:rPr lang="de-CH" smtClean="0"/>
              <a:t>Wärmeübergang: 0% – 2</a:t>
            </a:r>
            <a:r>
              <a:rPr lang="x-none" altLang="de-CH" smtClean="0"/>
              <a:t>%</a:t>
            </a:r>
            <a:endParaRPr lang="x-none" altLang="de-CH" smtClean="0"/>
          </a:p>
          <a:p>
            <a:r>
              <a:rPr lang="de-CH" smtClean="0"/>
              <a:t>Fazit:</a:t>
            </a:r>
            <a:endParaRPr lang="de-CH" smtClean="0"/>
          </a:p>
          <a:p>
            <a:pPr lvl="1"/>
            <a:r>
              <a:rPr lang="de-CH" smtClean="0"/>
              <a:t>Sowohl Druckverlust wie auch Wärmeübergang können reproduziert werden</a:t>
            </a:r>
            <a:endParaRPr lang="de-CH" smtClean="0"/>
          </a:p>
          <a:p>
            <a:pPr lvl="1"/>
            <a:r>
              <a:rPr lang="de-CH" smtClean="0"/>
              <a:t>Konfigurations- und Simulationszeit signifikant reduziert </a:t>
            </a:r>
            <a:endParaRPr lang="de-CH" smtClean="0"/>
          </a:p>
          <a:p>
            <a:pPr lvl="1"/>
            <a:endParaRPr lang="de-CH" dirty="0"/>
          </a:p>
        </p:txBody>
      </p:sp>
      <p:graphicFrame>
        <p:nvGraphicFramePr>
          <p:cNvPr id="14" name="Inhaltsplatzhalter 9"/>
          <p:cNvGraphicFramePr>
            <a:graphicFrameLocks noGrp="1"/>
          </p:cNvGraphicFramePr>
          <p:nvPr/>
        </p:nvGraphicFramePr>
        <p:xfrm>
          <a:off x="323850" y="3216275"/>
          <a:ext cx="4104005" cy="822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98320"/>
                <a:gridCol w="1193800"/>
                <a:gridCol w="1111885"/>
              </a:tblGrid>
              <a:tr h="274320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Q=6.97 l/min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CFD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DD</a:t>
                      </a:r>
                      <a:endParaRPr lang="en-GB" sz="1200" dirty="0" smtClean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 err="1" smtClean="0"/>
                        <a:t>Druckverl</a:t>
                      </a:r>
                      <a:r>
                        <a:rPr lang="en-GB" sz="1200" dirty="0" smtClean="0"/>
                        <a:t>. [bar]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3.0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2.9</a:t>
                      </a:r>
                      <a:endParaRPr lang="en-GB" sz="1200" dirty="0" smtClean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HTC</a:t>
                      </a:r>
                      <a:r>
                        <a:rPr lang="en-GB" sz="1200" baseline="0" dirty="0" smtClean="0"/>
                        <a:t> [W/K]</a:t>
                      </a:r>
                      <a:endParaRPr lang="en-GB" sz="12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574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562</a:t>
                      </a:r>
                      <a:endParaRPr lang="en-GB" sz="1200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Inhaltsplatzhalter 9"/>
          <p:cNvGraphicFramePr/>
          <p:nvPr/>
        </p:nvGraphicFramePr>
        <p:xfrm>
          <a:off x="323215" y="4039235"/>
          <a:ext cx="4104005" cy="1676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98320"/>
                <a:gridCol w="1193800"/>
                <a:gridCol w="1111885"/>
              </a:tblGrid>
              <a:tr h="304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sz="1200" dirty="0" smtClean="0"/>
                        <a:t>Q=5.6 l/min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CFD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DD</a:t>
                      </a:r>
                      <a:endParaRPr lang="en-GB" sz="1200" dirty="0" smtClean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 err="1" smtClean="0"/>
                        <a:t>Druckverl</a:t>
                      </a:r>
                      <a:r>
                        <a:rPr lang="en-GB" sz="1200" dirty="0" smtClean="0"/>
                        <a:t>. [bar]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1.8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1.9</a:t>
                      </a:r>
                      <a:endParaRPr lang="en-GB" sz="1200" dirty="0" smtClean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HTC</a:t>
                      </a:r>
                      <a:r>
                        <a:rPr lang="en-GB" sz="1200" baseline="0" dirty="0" smtClean="0"/>
                        <a:t> [W/K]</a:t>
                      </a:r>
                      <a:endParaRPr lang="en-GB" sz="12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450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451</a:t>
                      </a:r>
                      <a:endParaRPr lang="en-GB" sz="1200" dirty="0" smtClean="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200"/>
                        <a:t>Bearing back</a:t>
                      </a:r>
                      <a:endParaRPr lang="x-none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 sz="1200"/>
                        <a:t>42 °C</a:t>
                      </a:r>
                      <a:endParaRPr lang="x-none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 sz="1200"/>
                        <a:t>42 °C</a:t>
                      </a:r>
                      <a:endParaRPr lang="x-none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200"/>
                        <a:t>Coil</a:t>
                      </a:r>
                      <a:endParaRPr lang="x-none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 sz="1200"/>
                        <a:t>36 °C</a:t>
                      </a:r>
                      <a:endParaRPr lang="x-none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 sz="1200"/>
                        <a:t>34 °C</a:t>
                      </a:r>
                      <a:endParaRPr lang="x-none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200"/>
                        <a:t>Bearing front</a:t>
                      </a:r>
                      <a:endParaRPr lang="x-none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 sz="1200"/>
                        <a:t>38 °C</a:t>
                      </a:r>
                      <a:endParaRPr lang="x-none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 sz="1200"/>
                        <a:t>37 °C</a:t>
                      </a:r>
                      <a:endParaRPr lang="x-none" sz="120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Inhaltsplatzhalter 5"/>
          <p:cNvPicPr>
            <a:picLocks noGrp="1"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0" y="5364480"/>
            <a:ext cx="3241675" cy="94424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>
                <a:sym typeface="+mn-ea"/>
              </a:rPr>
              <a:t>Anwendungsbeispiele:</a:t>
            </a:r>
            <a:br>
              <a:rPr lang="x-none" altLang="de-DE">
                <a:sym typeface="+mn-ea"/>
              </a:rPr>
            </a:br>
            <a:r>
              <a:rPr lang="x-none" altLang="de-DE">
                <a:sym typeface="+mn-ea"/>
              </a:rPr>
              <a:t>Kühlkanal mit DuctDesigner &amp; Ansys/CFX</a:t>
            </a:r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  <p:sp>
        <p:nvSpPr>
          <p:cNvPr id="10" name="Content Placeholder 9"/>
          <p:cNvSpPr>
            <a:spLocks noGrp="1"/>
          </p:cNvSpPr>
          <p:nvPr/>
        </p:nvSpPr>
        <p:spPr>
          <a:xfrm>
            <a:off x="323850" y="2095500"/>
            <a:ext cx="3533140" cy="4213225"/>
          </a:xfrm>
          <a:prstGeom prst="rect">
            <a:avLst/>
          </a:prstGeom>
        </p:spPr>
        <p:txBody>
          <a:bodyPr vert="horz" lIns="140400" tIns="0" rIns="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6F6F6F"/>
              </a:buClr>
              <a:buFont typeface="Arial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04850" indent="-3429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Times New Roman" charset="0"/>
              <a:buChar char="─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4080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8230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380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altLang="de-CH" sz="1600" b="1" dirty="0" smtClean="0">
                <a:sym typeface="+mn-ea"/>
              </a:rPr>
              <a:t>Fazit</a:t>
            </a:r>
            <a:r>
              <a:rPr lang="de-CH" sz="1600" b="1" dirty="0" smtClean="0">
                <a:sym typeface="+mn-ea"/>
              </a:rPr>
              <a:t>:</a:t>
            </a:r>
            <a:endParaRPr lang="de-CH" sz="1600" b="1" dirty="0" smtClean="0">
              <a:sym typeface="+mn-ea"/>
            </a:endParaRPr>
          </a:p>
          <a:p>
            <a:pPr lvl="0"/>
            <a:r>
              <a:rPr lang="x-none" altLang="de-CH" sz="1600" dirty="0" smtClean="0">
                <a:sym typeface="+mn-ea"/>
              </a:rPr>
              <a:t>Berechnung des Druckverlustes und des Wärmeübergangs innerhalb der notwendigen Genauigkeit</a:t>
            </a:r>
            <a:endParaRPr lang="x-none" altLang="de-CH" sz="1600" dirty="0" smtClean="0">
              <a:sym typeface="+mn-ea"/>
            </a:endParaRPr>
          </a:p>
          <a:p>
            <a:pPr lvl="0"/>
            <a:r>
              <a:rPr lang="x-none" altLang="de-CH" sz="1600" dirty="0" smtClean="0">
                <a:sym typeface="+mn-ea"/>
              </a:rPr>
              <a:t>Signifikante Reduktion der Konfigurations- und Rechenzeit</a:t>
            </a:r>
            <a:endParaRPr lang="x-none" altLang="de-CH" sz="1600" dirty="0" smtClean="0">
              <a:sym typeface="+mn-ea"/>
            </a:endParaRPr>
          </a:p>
        </p:txBody>
      </p:sp>
      <p:pic>
        <p:nvPicPr>
          <p:cNvPr id="8" name="Inhaltsplatzhalter 7"/>
          <p:cNvPicPr>
            <a:picLocks noGrp="1"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352" y="1725295"/>
            <a:ext cx="4822825" cy="3409951"/>
          </a:xfrm>
          <a:prstGeom prst="rect">
            <a:avLst/>
          </a:prstGeom>
        </p:spPr>
      </p:pic>
      <p:pic>
        <p:nvPicPr>
          <p:cNvPr id="3" name="Inhaltsplatzhalt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270" y="5363845"/>
            <a:ext cx="3237865" cy="94361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/>
              <a:t>Anwendungsbeispiel: Bearbeitungsspindel</a:t>
            </a:r>
            <a:br>
              <a:rPr lang="x-none" altLang="de-DE"/>
            </a:b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  <p:pic>
        <p:nvPicPr>
          <p:cNvPr id="8" name="Content Placeholder 7"/>
          <p:cNvPicPr>
            <a:picLocks noGrp="1"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530" y="3660141"/>
            <a:ext cx="1897380" cy="1707515"/>
          </a:xfrm>
          <a:prstGeom prst="rect">
            <a:avLst/>
          </a:prstGeom>
        </p:spPr>
      </p:pic>
      <p:graphicFrame>
        <p:nvGraphicFramePr>
          <p:cNvPr id="38" name="Inhaltsplatzhalter 32"/>
          <p:cNvGraphicFramePr>
            <a:graphicFrameLocks noGrp="1"/>
          </p:cNvGraphicFramePr>
          <p:nvPr/>
        </p:nvGraphicFramePr>
        <p:xfrm>
          <a:off x="323850" y="1519833"/>
          <a:ext cx="8496300" cy="1996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6187441" y="3516631"/>
            <a:ext cx="2948305" cy="1903095"/>
            <a:chOff x="9168" y="5982"/>
            <a:chExt cx="4643" cy="2997"/>
          </a:xfrm>
        </p:grpSpPr>
        <p:pic>
          <p:nvPicPr>
            <p:cNvPr id="11" name="Inhaltsplatzhalter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1322" y="6397"/>
              <a:ext cx="1868" cy="2272"/>
            </a:xfrm>
            <a:prstGeom prst="rect">
              <a:avLst/>
            </a:prstGeom>
          </p:spPr>
        </p:pic>
        <p:grpSp>
          <p:nvGrpSpPr>
            <p:cNvPr id="21" name="Gruppieren 20"/>
            <p:cNvGrpSpPr/>
            <p:nvPr/>
          </p:nvGrpSpPr>
          <p:grpSpPr>
            <a:xfrm>
              <a:off x="11670" y="6421"/>
              <a:ext cx="1150" cy="2036"/>
              <a:chOff x="7661275" y="4726779"/>
              <a:chExt cx="730250" cy="1293021"/>
            </a:xfrm>
          </p:grpSpPr>
          <p:cxnSp>
            <p:nvCxnSpPr>
              <p:cNvPr id="12" name="Gerade Verbindung 11"/>
              <p:cNvCxnSpPr/>
              <p:nvPr/>
            </p:nvCxnSpPr>
            <p:spPr>
              <a:xfrm flipV="1">
                <a:off x="8361931" y="4729161"/>
                <a:ext cx="0" cy="904875"/>
              </a:xfrm>
              <a:prstGeom prst="line">
                <a:avLst/>
              </a:prstGeom>
              <a:ln w="190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 Verbindung 13"/>
              <p:cNvCxnSpPr/>
              <p:nvPr/>
            </p:nvCxnSpPr>
            <p:spPr>
              <a:xfrm flipV="1">
                <a:off x="7714229" y="4726779"/>
                <a:ext cx="0" cy="904875"/>
              </a:xfrm>
              <a:prstGeom prst="line">
                <a:avLst/>
              </a:prstGeom>
              <a:ln w="190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echteck 17"/>
              <p:cNvSpPr/>
              <p:nvPr/>
            </p:nvSpPr>
            <p:spPr>
              <a:xfrm>
                <a:off x="7661275" y="5638799"/>
                <a:ext cx="730250" cy="92075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hteck 18"/>
              <p:cNvSpPr/>
              <p:nvPr/>
            </p:nvSpPr>
            <p:spPr>
              <a:xfrm>
                <a:off x="7714229" y="5733254"/>
                <a:ext cx="647702" cy="92075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hteck 19"/>
              <p:cNvSpPr/>
              <p:nvPr/>
            </p:nvSpPr>
            <p:spPr>
              <a:xfrm>
                <a:off x="7800940" y="5825329"/>
                <a:ext cx="469141" cy="194471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168" y="6397"/>
              <a:ext cx="1872" cy="2272"/>
            </a:xfrm>
            <a:prstGeom prst="rect">
              <a:avLst/>
            </a:prstGeom>
          </p:spPr>
        </p:pic>
        <p:grpSp>
          <p:nvGrpSpPr>
            <p:cNvPr id="22" name="Gruppieren 21"/>
            <p:cNvGrpSpPr/>
            <p:nvPr/>
          </p:nvGrpSpPr>
          <p:grpSpPr>
            <a:xfrm>
              <a:off x="9529" y="6417"/>
              <a:ext cx="1150" cy="2036"/>
              <a:chOff x="7661275" y="4726779"/>
              <a:chExt cx="730250" cy="1293021"/>
            </a:xfrm>
          </p:grpSpPr>
          <p:cxnSp>
            <p:nvCxnSpPr>
              <p:cNvPr id="23" name="Gerade Verbindung 22"/>
              <p:cNvCxnSpPr/>
              <p:nvPr/>
            </p:nvCxnSpPr>
            <p:spPr>
              <a:xfrm flipV="1">
                <a:off x="8361931" y="4729161"/>
                <a:ext cx="0" cy="904875"/>
              </a:xfrm>
              <a:prstGeom prst="line">
                <a:avLst/>
              </a:prstGeom>
              <a:ln w="190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 Verbindung 23"/>
              <p:cNvCxnSpPr/>
              <p:nvPr/>
            </p:nvCxnSpPr>
            <p:spPr>
              <a:xfrm flipV="1">
                <a:off x="7714229" y="4726779"/>
                <a:ext cx="0" cy="904875"/>
              </a:xfrm>
              <a:prstGeom prst="line">
                <a:avLst/>
              </a:prstGeom>
              <a:ln w="190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hteck 24"/>
              <p:cNvSpPr/>
              <p:nvPr/>
            </p:nvSpPr>
            <p:spPr>
              <a:xfrm>
                <a:off x="7661275" y="5638799"/>
                <a:ext cx="730250" cy="92075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hteck 25"/>
              <p:cNvSpPr/>
              <p:nvPr/>
            </p:nvSpPr>
            <p:spPr>
              <a:xfrm>
                <a:off x="7714229" y="5733254"/>
                <a:ext cx="647702" cy="92075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hteck 26"/>
              <p:cNvSpPr/>
              <p:nvPr/>
            </p:nvSpPr>
            <p:spPr>
              <a:xfrm>
                <a:off x="7800940" y="5825329"/>
                <a:ext cx="469141" cy="194471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30" name="Inhaltsplatzhalter 5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3244" y="6360"/>
              <a:ext cx="567" cy="2619"/>
            </a:xfrm>
            <a:prstGeom prst="rect">
              <a:avLst/>
            </a:prstGeom>
          </p:spPr>
        </p:pic>
        <p:sp>
          <p:nvSpPr>
            <p:cNvPr id="31" name="Textfeld 30"/>
            <p:cNvSpPr txBox="1"/>
            <p:nvPr/>
          </p:nvSpPr>
          <p:spPr>
            <a:xfrm>
              <a:off x="9593" y="5984"/>
              <a:ext cx="1313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altLang="en-GB" sz="1200" dirty="0" smtClean="0"/>
                <a:t>vorher</a:t>
              </a:r>
            </a:p>
          </p:txBody>
        </p:sp>
        <p:sp>
          <p:nvSpPr>
            <p:cNvPr id="32" name="Textfeld 31"/>
            <p:cNvSpPr txBox="1"/>
            <p:nvPr/>
          </p:nvSpPr>
          <p:spPr>
            <a:xfrm>
              <a:off x="11040" y="5982"/>
              <a:ext cx="2432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altLang="en-GB" sz="1200" dirty="0" smtClean="0"/>
                <a:t>optimiert</a:t>
              </a:r>
            </a:p>
          </p:txBody>
        </p:sp>
      </p:grpSp>
      <p:sp>
        <p:nvSpPr>
          <p:cNvPr id="35" name="Textfeld 34"/>
          <p:cNvSpPr txBox="1"/>
          <p:nvPr/>
        </p:nvSpPr>
        <p:spPr>
          <a:xfrm>
            <a:off x="223549" y="5588885"/>
            <a:ext cx="8596603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solidFill>
                  <a:schemeClr val="bg1">
                    <a:lumMod val="50000"/>
                  </a:schemeClr>
                </a:solidFill>
              </a:rPr>
              <a:t>S. Züst, F. </a:t>
            </a:r>
            <a:r>
              <a:rPr lang="en-GB" sz="800" dirty="0" err="1" smtClean="0">
                <a:solidFill>
                  <a:schemeClr val="bg1">
                    <a:lumMod val="50000"/>
                  </a:schemeClr>
                </a:solidFill>
              </a:rPr>
              <a:t>Pavliček</a:t>
            </a:r>
            <a:r>
              <a:rPr lang="en-GB" sz="800" dirty="0" smtClean="0">
                <a:solidFill>
                  <a:schemeClr val="bg1">
                    <a:lumMod val="50000"/>
                  </a:schemeClr>
                </a:solidFill>
              </a:rPr>
              <a:t>, L. Fischer, L. Weiss, K. Wegener, Thermo-Energetic Modelling of Machine Tool Spindles with Active Cooling  based on Macro Models, International Journal for Mechatronics and Manufacturing Systems, </a:t>
            </a:r>
            <a:r>
              <a:rPr lang="x-none" altLang="en-GB" sz="800" dirty="0" smtClean="0">
                <a:solidFill>
                  <a:schemeClr val="bg1">
                    <a:lumMod val="50000"/>
                  </a:schemeClr>
                </a:solidFill>
              </a:rPr>
              <a:t>9(3): 197-21</a:t>
            </a:r>
            <a:r>
              <a:rPr lang="en-GB" sz="8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GB" sz="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800" dirty="0" smtClean="0">
                <a:solidFill>
                  <a:schemeClr val="bg1">
                    <a:lumMod val="50000"/>
                  </a:schemeClr>
                </a:solidFill>
              </a:rPr>
              <a:t>S. Züst, F. </a:t>
            </a:r>
            <a:r>
              <a:rPr lang="en-GB" sz="800" dirty="0" err="1" smtClean="0">
                <a:solidFill>
                  <a:schemeClr val="bg1">
                    <a:lumMod val="50000"/>
                  </a:schemeClr>
                </a:solidFill>
              </a:rPr>
              <a:t>Pavliček</a:t>
            </a:r>
            <a:r>
              <a:rPr lang="en-GB" sz="800" dirty="0" smtClean="0">
                <a:solidFill>
                  <a:schemeClr val="bg1">
                    <a:lumMod val="50000"/>
                  </a:schemeClr>
                </a:solidFill>
              </a:rPr>
              <a:t>, L. Fischer, L. Weiss, K. Wegener, Macro-Models for Modelling and Simulation of Cooled Spindles, Special Interest Group Meeting: Thermal Issues, 17 - 18 March 2016, 2016, Prague, CZ.</a:t>
            </a:r>
            <a:endParaRPr lang="en-GB" sz="8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" name="Content Placeholder 15" descr="DuctDesignerIcon"/>
          <p:cNvPicPr>
            <a:picLocks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4031615" y="2224405"/>
            <a:ext cx="391795" cy="391795"/>
          </a:xfrm>
          <a:prstGeom prst="rect">
            <a:avLst/>
          </a:prstGeom>
        </p:spPr>
      </p:pic>
      <p:pic>
        <p:nvPicPr>
          <p:cNvPr id="17" name="Content Placeholder 7" descr="EModIcon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78025" y="2223770"/>
            <a:ext cx="392400" cy="3924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3850" y="3660140"/>
            <a:ext cx="2261870" cy="1703070"/>
          </a:xfrm>
          <a:prstGeom prst="rect">
            <a:avLst/>
          </a:prstGeom>
        </p:spPr>
      </p:pic>
      <p:pic>
        <p:nvPicPr>
          <p:cNvPr id="29" name="Picture 28" descr="workbench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87440" y="2223770"/>
            <a:ext cx="410994" cy="3924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63585" y="2223770"/>
            <a:ext cx="392400" cy="392400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4819650" y="3516630"/>
            <a:ext cx="1367155" cy="2043430"/>
            <a:chOff x="7590" y="5538"/>
            <a:chExt cx="2153" cy="3218"/>
          </a:xfrm>
        </p:grpSpPr>
        <p:pic>
          <p:nvPicPr>
            <p:cNvPr id="34" name="Inhaltsplatzhalter 6" descr="/home/sizuest/Dokumente/Projekte/2015_DeltaZero4PSP/4_Simulation/Resultate/V03_D2-4/png/SurfDiff_HVC140 (6070) 2-4.pngSurfDiff_HVC140 (6070) 2-4"/>
            <p:cNvPicPr>
              <a:picLocks noGrp="1"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70" r="52352" b="8065"/>
            <a:stretch>
              <a:fillRect/>
            </a:stretch>
          </p:blipFill>
          <p:spPr>
            <a:xfrm>
              <a:off x="7590" y="5538"/>
              <a:ext cx="1395" cy="3146"/>
            </a:xfrm>
            <a:prstGeom prst="rect">
              <a:avLst/>
            </a:prstGeom>
          </p:spPr>
        </p:pic>
        <p:pic>
          <p:nvPicPr>
            <p:cNvPr id="36" name="Inhaltsplatzhalter 6" descr="/home/sizuest/Dokumente/Projekte/2015_DeltaZero4PSP/4_Simulation/Resultate/V03_D2-4/png/SurfDiff_HVC140 (6070) 2-4.pngSurfDiff_HVC140 (6070) 2-4"/>
            <p:cNvPicPr>
              <a:picLocks noGrp="1"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58" b="5961"/>
            <a:stretch>
              <a:fillRect/>
            </a:stretch>
          </p:blipFill>
          <p:spPr>
            <a:xfrm>
              <a:off x="8985" y="5538"/>
              <a:ext cx="759" cy="3218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de-DE"/>
              <a:t>Einleitung / Motivation</a:t>
            </a:r>
            <a:endParaRPr lang="x-none" altLang="de-DE"/>
          </a:p>
          <a:p>
            <a:r>
              <a:rPr lang="x-none" altLang="de-DE"/>
              <a:t>EMod / DuctDesigner</a:t>
            </a:r>
            <a:endParaRPr lang="x-none" altLang="de-DE"/>
          </a:p>
          <a:p>
            <a:r>
              <a:rPr lang="x-none" altLang="de-DE"/>
              <a:t>Anwendungsbeispiele</a:t>
            </a:r>
            <a:endParaRPr lang="x-none" altLang="de-DE"/>
          </a:p>
          <a:p>
            <a:r>
              <a:rPr lang="x-none" altLang="de-DE" b="1"/>
              <a:t>Vorführung der Software</a:t>
            </a:r>
            <a:endParaRPr lang="x-none" altLang="de-DE" b="1"/>
          </a:p>
          <a:p>
            <a:r>
              <a:rPr lang="x-none" altLang="de-DE"/>
              <a:t>Diskussion</a:t>
            </a:r>
            <a:endParaRPr lang="x-none" altLang="de-DE"/>
          </a:p>
          <a:p>
            <a:r>
              <a:rPr lang="x-none" altLang="de-DE"/>
              <a:t>Ausblick</a:t>
            </a:r>
            <a:endParaRPr lang="x-none" altLang="de-DE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/>
              <a:t>Inhalt</a:t>
            </a:r>
            <a:br>
              <a:rPr lang="x-none" altLang="de-DE"/>
            </a:b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r>
              <a:rPr lang="de-DE"/>
              <a:t>*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/>
              <a:t>23</a:t>
            </a:r>
            <a:r>
              <a:rPr lang="x-none" altLang="de-DE"/>
              <a:t>.01.17</a:t>
            </a:r>
            <a:endParaRPr lang="x-none" altLang="de-DE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de-DE"/>
              <a:t>Einleitung / Motivation</a:t>
            </a:r>
            <a:endParaRPr lang="x-none" altLang="de-DE"/>
          </a:p>
          <a:p>
            <a:r>
              <a:rPr lang="x-none" altLang="de-DE"/>
              <a:t>EMod / DuctDesigner</a:t>
            </a:r>
            <a:endParaRPr lang="x-none" altLang="de-DE"/>
          </a:p>
          <a:p>
            <a:r>
              <a:rPr lang="x-none" altLang="de-DE"/>
              <a:t>Anwendungsbeispiele</a:t>
            </a:r>
            <a:endParaRPr lang="x-none" altLang="de-DE"/>
          </a:p>
          <a:p>
            <a:r>
              <a:rPr lang="x-none" altLang="de-DE"/>
              <a:t>Vorführung der Software</a:t>
            </a:r>
            <a:endParaRPr lang="x-none" altLang="de-DE"/>
          </a:p>
          <a:p>
            <a:r>
              <a:rPr lang="x-none" altLang="de-DE" b="1"/>
              <a:t>Diskussion</a:t>
            </a:r>
            <a:endParaRPr lang="x-none" altLang="de-DE" b="1"/>
          </a:p>
          <a:p>
            <a:r>
              <a:rPr lang="x-none" altLang="de-DE"/>
              <a:t>Ausblick</a:t>
            </a:r>
            <a:endParaRPr lang="x-none" altLang="de-DE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/>
              <a:t>Inhalt</a:t>
            </a:r>
            <a:br>
              <a:rPr lang="x-none" altLang="de-DE"/>
            </a:b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r>
              <a:rPr lang="de-DE"/>
              <a:t>*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/>
              <a:t>23</a:t>
            </a:r>
            <a:r>
              <a:rPr lang="x-none" altLang="de-DE"/>
              <a:t>.01.17</a:t>
            </a:r>
            <a:endParaRPr lang="x-none" altLang="de-DE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de-DE"/>
              <a:t>Einleitung / Motivation</a:t>
            </a:r>
            <a:endParaRPr lang="x-none" altLang="de-DE"/>
          </a:p>
          <a:p>
            <a:r>
              <a:rPr lang="x-none" altLang="de-DE"/>
              <a:t>EMod / DuctDesigner</a:t>
            </a:r>
            <a:endParaRPr lang="x-none" altLang="de-DE"/>
          </a:p>
          <a:p>
            <a:r>
              <a:rPr lang="x-none" altLang="de-DE"/>
              <a:t>Anwendungsbeispiele</a:t>
            </a:r>
            <a:endParaRPr lang="x-none" altLang="de-DE"/>
          </a:p>
          <a:p>
            <a:r>
              <a:rPr lang="x-none" altLang="de-DE"/>
              <a:t>Vorführung der Software</a:t>
            </a:r>
            <a:endParaRPr lang="x-none" altLang="de-DE"/>
          </a:p>
          <a:p>
            <a:r>
              <a:rPr lang="x-none" altLang="de-DE"/>
              <a:t>Diskussion</a:t>
            </a:r>
            <a:endParaRPr lang="x-none" altLang="de-DE"/>
          </a:p>
          <a:p>
            <a:r>
              <a:rPr lang="x-none" altLang="de-DE" b="1"/>
              <a:t>Ausblick</a:t>
            </a:r>
            <a:endParaRPr lang="x-none" altLang="de-DE" b="1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/>
              <a:t>Inhalt</a:t>
            </a:r>
            <a:br>
              <a:rPr lang="x-none" altLang="de-DE"/>
            </a:b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r>
              <a:rPr lang="de-DE"/>
              <a:t>*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/>
              <a:t>23</a:t>
            </a:r>
            <a:r>
              <a:rPr lang="x-none" altLang="de-DE"/>
              <a:t>.01.17</a:t>
            </a:r>
            <a:endParaRPr lang="x-none" altLang="de-DE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/>
              <a:t>Kontakt</a:t>
            </a:r>
            <a:br>
              <a:rPr lang="x-none" altLang="de-DE"/>
            </a:b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  <p:sp>
        <p:nvSpPr>
          <p:cNvPr id="9" name="Inhaltsplatzhalter 6"/>
          <p:cNvSpPr>
            <a:spLocks noGrp="1"/>
          </p:cNvSpPr>
          <p:nvPr/>
        </p:nvSpPr>
        <p:spPr>
          <a:xfrm>
            <a:off x="5194952" y="3966959"/>
            <a:ext cx="3066073" cy="2931380"/>
          </a:xfrm>
          <a:prstGeom prst="rect">
            <a:avLst/>
          </a:prstGeom>
        </p:spPr>
        <p:txBody>
          <a:bodyPr vert="horz" lIns="140400" tIns="0" rIns="14400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6F6F6F"/>
              </a:buClr>
              <a:buFont typeface="Wingdings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380" indent="-26543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4080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8230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380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 sz="1800" b="1" dirty="0" smtClean="0"/>
              <a:t>Simon Züst</a:t>
            </a:r>
            <a:endParaRPr lang="de-CH" sz="1800" dirty="0" smtClean="0"/>
          </a:p>
          <a:p>
            <a:pPr marL="0" indent="0">
              <a:buNone/>
            </a:pPr>
            <a:r>
              <a:rPr lang="de-CH" sz="1800" i="1" dirty="0" smtClean="0"/>
              <a:t>Thermo-energetische Modellierung, Kühlung</a:t>
            </a:r>
            <a:endParaRPr lang="de-CH" sz="1800" i="1" dirty="0" smtClean="0"/>
          </a:p>
          <a:p>
            <a:pPr marL="0" indent="0">
              <a:buNone/>
            </a:pPr>
            <a:endParaRPr lang="de-CH" sz="1800" i="1" dirty="0" smtClean="0"/>
          </a:p>
          <a:p>
            <a:pPr marL="0" indent="0">
              <a:buNone/>
            </a:pPr>
            <a:r>
              <a:rPr lang="de-CH" sz="1800" dirty="0" smtClean="0"/>
              <a:t>+41 44 632 52 52</a:t>
            </a:r>
            <a:endParaRPr lang="de-CH" sz="1800" dirty="0" smtClean="0"/>
          </a:p>
          <a:p>
            <a:pPr marL="0" indent="0">
              <a:buNone/>
            </a:pPr>
            <a:r>
              <a:rPr lang="x-none" altLang="de-CH" sz="1800" dirty="0" smtClean="0"/>
              <a:t>si</a:t>
            </a:r>
            <a:r>
              <a:rPr lang="de-CH" sz="1800" dirty="0" smtClean="0"/>
              <a:t>zuest@</a:t>
            </a:r>
            <a:r>
              <a:rPr lang="x-none" altLang="de-CH" sz="1800" dirty="0" smtClean="0"/>
              <a:t>inspire</a:t>
            </a:r>
            <a:r>
              <a:rPr lang="de-CH" sz="1800" dirty="0" smtClean="0"/>
              <a:t>.ethz.ch</a:t>
            </a:r>
            <a:endParaRPr lang="de-CH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4" r="4841"/>
          <a:stretch>
            <a:fillRect/>
          </a:stretch>
        </p:blipFill>
        <p:spPr bwMode="auto">
          <a:xfrm>
            <a:off x="5325587" y="1856838"/>
            <a:ext cx="1301262" cy="1908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Inhaltsplatzhalter 5"/>
          <p:cNvSpPr txBox="1"/>
          <p:nvPr/>
        </p:nvSpPr>
        <p:spPr bwMode="auto">
          <a:xfrm>
            <a:off x="1559047" y="3966959"/>
            <a:ext cx="2738438" cy="29313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marL="27622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65000"/>
              <a:buFont typeface="Wingdings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30035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30000"/>
              <a:buFont typeface="Arial" charset="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830580" indent="-2508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10000"/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3pPr>
            <a:lvl4pPr marL="1056005" indent="-22415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Helvetica 55 Roman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Helvetica 55 Roman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Helvetica 55 Roman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Helvetica 55 Roman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Helvetica 55 Roman" pitchFamily="34" charset="0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de-CH" sz="1800" b="1" kern="0" dirty="0" smtClean="0"/>
              <a:t>Lukas Weiss</a:t>
            </a:r>
            <a:endParaRPr lang="de-CH" sz="1800" kern="0" dirty="0" smtClean="0"/>
          </a:p>
          <a:p>
            <a:pPr marL="0" indent="0">
              <a:buFont typeface="Wingdings" charset="2"/>
              <a:buNone/>
            </a:pPr>
            <a:r>
              <a:rPr lang="de-CH" sz="1800" i="1" kern="0" dirty="0" smtClean="0"/>
              <a:t>Gruppenleiter</a:t>
            </a:r>
            <a:br>
              <a:rPr lang="de-CH" sz="1800" i="1" kern="0" dirty="0" smtClean="0"/>
            </a:br>
            <a:r>
              <a:rPr lang="de-CH" sz="1800" i="1" kern="0" dirty="0" smtClean="0"/>
              <a:t>Maschinen</a:t>
            </a:r>
            <a:br>
              <a:rPr lang="de-CH" sz="1800" i="1" kern="0" dirty="0" smtClean="0"/>
            </a:br>
            <a:endParaRPr lang="de-CH" sz="1800" i="1" kern="0" dirty="0" smtClean="0"/>
          </a:p>
          <a:p>
            <a:pPr marL="0" indent="0">
              <a:buFont typeface="Wingdings" charset="2"/>
              <a:buNone/>
            </a:pPr>
            <a:r>
              <a:rPr lang="de-CH" sz="1800" kern="0" dirty="0" smtClean="0"/>
              <a:t>+41 44 633 08 03</a:t>
            </a:r>
            <a:endParaRPr lang="de-CH" sz="1800" kern="0" dirty="0" smtClean="0"/>
          </a:p>
          <a:p>
            <a:pPr marL="0" indent="0">
              <a:buFont typeface="Wingdings" charset="2"/>
              <a:buNone/>
            </a:pPr>
            <a:r>
              <a:rPr lang="de-CH" sz="1800" kern="0" dirty="0" smtClean="0"/>
              <a:t>weiss@inspire.ethz.ch</a:t>
            </a:r>
            <a:endParaRPr lang="de-CH" sz="1800" kern="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047" y="1856864"/>
            <a:ext cx="1267896" cy="19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de-DE" alt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>
                <a:sym typeface="+mn-ea"/>
              </a:rPr>
              <a:t>Die Energie- und Ressourceneffiziente Werkzeugmaschine?</a:t>
            </a:r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14805" y="2018665"/>
            <a:ext cx="5196205" cy="2032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35605" y="4050665"/>
            <a:ext cx="3875405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 sz="800">
                <a:solidFill>
                  <a:schemeClr val="bg1">
                    <a:lumMod val="50000"/>
                  </a:schemeClr>
                </a:solidFill>
              </a:rPr>
              <a:t>M. Weber and R. Züst. Sonderausgabe Umwelt Perspektiven: Energieeffizienz, Produktionseffizienz, Materialeffizienz – Best Practice Guide, pages 8–10, 2013.</a:t>
            </a:r>
            <a:endParaRPr lang="de-DE" altLang="en-US" sz="80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2935605" y="3237865"/>
            <a:ext cx="2670810" cy="3293110"/>
            <a:chOff x="4623" y="5099"/>
            <a:chExt cx="4206" cy="5186"/>
          </a:xfrm>
        </p:grpSpPr>
        <p:sp>
          <p:nvSpPr>
            <p:cNvPr id="11" name="TextBox 10"/>
            <p:cNvSpPr txBox="1"/>
            <p:nvPr/>
          </p:nvSpPr>
          <p:spPr>
            <a:xfrm>
              <a:off x="4623" y="6973"/>
              <a:ext cx="4206" cy="3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 sz="1200" b="1">
                  <a:solidFill>
                    <a:srgbClr val="00B050"/>
                  </a:solidFill>
                </a:rPr>
                <a:t>Nutzen 2. Art:</a:t>
              </a:r>
              <a:endParaRPr lang="x-none" altLang="de-DE" sz="1200" b="1">
                <a:solidFill>
                  <a:srgbClr val="00B050"/>
                </a:solidFill>
              </a:endParaRPr>
            </a:p>
            <a:p>
              <a:r>
                <a:rPr lang="x-none" altLang="de-DE" sz="1200">
                  <a:solidFill>
                    <a:srgbClr val="00B050"/>
                  </a:solidFill>
                </a:rPr>
                <a:t>Energie- und Ressourceneffizienz in der Nutzung der Maschine</a:t>
              </a:r>
              <a:endParaRPr lang="x-none" altLang="de-DE" sz="1200">
                <a:solidFill>
                  <a:srgbClr val="00B050"/>
                </a:solidFill>
              </a:endParaRPr>
            </a:p>
            <a:p>
              <a:endParaRPr lang="x-none" altLang="de-DE" sz="1200"/>
            </a:p>
            <a:p>
              <a:r>
                <a:rPr lang="x-none" altLang="de-DE" sz="1200" u="sng">
                  <a:sym typeface="+mn-ea"/>
                </a:rPr>
                <a:t>Wichtige Punkte</a:t>
              </a:r>
              <a:endParaRPr lang="x-none" altLang="de-DE" sz="1200" u="sng"/>
            </a:p>
            <a:p>
              <a:pPr marL="171450" indent="-171450">
                <a:buFont typeface="Arial" charset="0"/>
                <a:buChar char="•"/>
              </a:pPr>
              <a:r>
                <a:rPr lang="x-none" altLang="de-DE" sz="1200">
                  <a:sym typeface="+mn-ea"/>
                </a:rPr>
                <a:t>Nebenaggregate (z.B. Kühlung)</a:t>
              </a:r>
              <a:endParaRPr lang="x-none" altLang="de-DE" sz="1200">
                <a:sym typeface="+mn-ea"/>
              </a:endParaRPr>
            </a:p>
            <a:p>
              <a:pPr marL="171450" indent="-171450">
                <a:buFont typeface="Arial" charset="0"/>
                <a:buChar char="•"/>
              </a:pPr>
              <a:r>
                <a:rPr lang="x-none" altLang="de-DE" sz="1200"/>
                <a:t>Betriebszustände (Basislast)</a:t>
              </a:r>
              <a:endParaRPr lang="x-none" altLang="de-DE" sz="1200"/>
            </a:p>
            <a:p>
              <a:pPr marL="171450" indent="-171450">
                <a:buFont typeface="Arial" charset="0"/>
                <a:buChar char="•"/>
              </a:pPr>
              <a:r>
                <a:rPr lang="x-none" altLang="de-DE" sz="1200"/>
                <a:t>Hallenseitige Anbindung</a:t>
              </a:r>
              <a:endParaRPr lang="x-none" altLang="de-DE" sz="1200"/>
            </a:p>
            <a:p>
              <a:pPr marL="171450" indent="-171450">
                <a:buFont typeface="Arial" charset="0"/>
                <a:buChar char="•"/>
              </a:pPr>
              <a:endParaRPr lang="x-none" altLang="de-DE" sz="1200"/>
            </a:p>
            <a:p>
              <a:pPr marL="171450" indent="-171450">
                <a:buFont typeface="Arial" charset="0"/>
                <a:buChar char="•"/>
              </a:pPr>
              <a:endParaRPr lang="x-none" altLang="de-DE" sz="1200"/>
            </a:p>
            <a:p>
              <a:pPr indent="0">
                <a:buFont typeface="Arial" charset="0"/>
                <a:buNone/>
              </a:pPr>
              <a:endParaRPr lang="x-none" altLang="de-DE" sz="1200"/>
            </a:p>
          </p:txBody>
        </p:sp>
        <p:cxnSp>
          <p:nvCxnSpPr>
            <p:cNvPr id="13" name="Straight Connector 12"/>
            <p:cNvCxnSpPr>
              <a:stCxn id="11" idx="0"/>
            </p:cNvCxnSpPr>
            <p:nvPr/>
          </p:nvCxnSpPr>
          <p:spPr>
            <a:xfrm flipV="1">
              <a:off x="6726" y="5099"/>
              <a:ext cx="74" cy="1894"/>
            </a:xfrm>
            <a:prstGeom prst="line">
              <a:avLst/>
            </a:prstGeom>
            <a:ln w="1905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5705475" y="3881755"/>
            <a:ext cx="3115945" cy="2466340"/>
            <a:chOff x="8985" y="6113"/>
            <a:chExt cx="4907" cy="3884"/>
          </a:xfrm>
        </p:grpSpPr>
        <p:sp>
          <p:nvSpPr>
            <p:cNvPr id="12" name="TextBox 11"/>
            <p:cNvSpPr txBox="1"/>
            <p:nvPr/>
          </p:nvSpPr>
          <p:spPr>
            <a:xfrm>
              <a:off x="9155" y="6973"/>
              <a:ext cx="4737" cy="3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 sz="1200" b="1">
                  <a:solidFill>
                    <a:srgbClr val="FF0000"/>
                  </a:solidFill>
                </a:rPr>
                <a:t>Nutzen 3. Art:</a:t>
              </a:r>
              <a:endParaRPr lang="x-none" altLang="de-DE" sz="1200" b="1">
                <a:solidFill>
                  <a:srgbClr val="FF0000"/>
                </a:solidFill>
              </a:endParaRPr>
            </a:p>
            <a:p>
              <a:r>
                <a:rPr lang="x-none" altLang="de-DE" sz="1200">
                  <a:solidFill>
                    <a:srgbClr val="FF0000"/>
                  </a:solidFill>
                </a:rPr>
                <a:t>Energie- und Ressourceneffizienz durch bessere Produkteigenschaften</a:t>
              </a:r>
              <a:endParaRPr lang="x-none" altLang="de-DE" sz="1200">
                <a:solidFill>
                  <a:srgbClr val="FF0000"/>
                </a:solidFill>
              </a:endParaRPr>
            </a:p>
            <a:p>
              <a:endParaRPr lang="x-none" altLang="de-DE" sz="1200"/>
            </a:p>
            <a:p>
              <a:r>
                <a:rPr lang="x-none" altLang="de-DE" sz="1200" u="sng">
                  <a:sym typeface="+mn-ea"/>
                </a:rPr>
                <a:t>Wichtige Punkte</a:t>
              </a:r>
              <a:endParaRPr lang="x-none" altLang="de-DE" sz="1200" u="sng"/>
            </a:p>
            <a:p>
              <a:pPr marL="171450" indent="-171450">
                <a:buFont typeface="Arial" charset="0"/>
                <a:buChar char="•"/>
              </a:pPr>
              <a:r>
                <a:rPr lang="x-none" altLang="de-DE" sz="120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Stückzahl</a:t>
              </a:r>
              <a:endParaRPr lang="x-none" altLang="de-DE" sz="12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171450" indent="-171450">
                <a:buFont typeface="Arial" charset="0"/>
                <a:buChar char="•"/>
              </a:pPr>
              <a:r>
                <a:rPr lang="x-none" altLang="de-DE" sz="120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Maschinenbedingte Produkteigenschaften</a:t>
              </a:r>
              <a:endParaRPr lang="x-none" altLang="de-DE" sz="12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171450" indent="-171450">
                <a:buFont typeface="Arial" charset="0"/>
                <a:buChar char="•"/>
              </a:pPr>
              <a:r>
                <a:rPr lang="x-none" altLang="de-DE" sz="120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Erfahrung zeigt: Grosse Potentiale vorhanden</a:t>
              </a:r>
              <a:endParaRPr lang="x-none" altLang="de-DE" sz="12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14" name="Straight Connector 13"/>
            <p:cNvCxnSpPr>
              <a:stCxn id="12" idx="0"/>
            </p:cNvCxnSpPr>
            <p:nvPr/>
          </p:nvCxnSpPr>
          <p:spPr>
            <a:xfrm flipH="1" flipV="1">
              <a:off x="8985" y="6113"/>
              <a:ext cx="2539" cy="860"/>
            </a:xfrm>
            <a:prstGeom prst="line">
              <a:avLst/>
            </a:prstGeom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16230" y="3225165"/>
            <a:ext cx="2785745" cy="3305810"/>
            <a:chOff x="498" y="5079"/>
            <a:chExt cx="4387" cy="5206"/>
          </a:xfrm>
        </p:grpSpPr>
        <p:sp>
          <p:nvSpPr>
            <p:cNvPr id="9" name="TextBox 8"/>
            <p:cNvSpPr txBox="1"/>
            <p:nvPr/>
          </p:nvSpPr>
          <p:spPr>
            <a:xfrm>
              <a:off x="498" y="6973"/>
              <a:ext cx="4217" cy="3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 sz="1200" b="1">
                  <a:solidFill>
                    <a:srgbClr val="0070C0"/>
                  </a:solidFill>
                </a:rPr>
                <a:t>Nutzen 1. Art:</a:t>
              </a:r>
              <a:endParaRPr lang="x-none" altLang="de-DE" sz="1200" b="1">
                <a:solidFill>
                  <a:srgbClr val="0070C0"/>
                </a:solidFill>
              </a:endParaRPr>
            </a:p>
            <a:p>
              <a:r>
                <a:rPr lang="x-none" altLang="de-DE" sz="1200">
                  <a:solidFill>
                    <a:srgbClr val="0070C0"/>
                  </a:solidFill>
                </a:rPr>
                <a:t>Energie- und Ressourceneffizienz in der Herstellung der Maschine</a:t>
              </a:r>
              <a:endParaRPr lang="x-none" altLang="de-DE" sz="1200">
                <a:solidFill>
                  <a:srgbClr val="0070C0"/>
                </a:solidFill>
              </a:endParaRPr>
            </a:p>
            <a:p>
              <a:endParaRPr lang="x-none" altLang="de-DE" sz="1200"/>
            </a:p>
            <a:p>
              <a:r>
                <a:rPr lang="x-none" altLang="de-DE" sz="1200" u="sng"/>
                <a:t>Wichtige Punkte</a:t>
              </a:r>
              <a:endParaRPr lang="x-none" altLang="de-DE" sz="1200" u="sng"/>
            </a:p>
            <a:p>
              <a:pPr marL="171450" indent="-171450">
                <a:buFont typeface="Arial" charset="0"/>
                <a:buChar char="•"/>
              </a:pPr>
              <a:r>
                <a:rPr lang="x-none" altLang="de-DE" sz="1200"/>
                <a:t>Materialbereitstellung</a:t>
              </a:r>
              <a:endParaRPr lang="x-none" altLang="de-DE" sz="1200"/>
            </a:p>
            <a:p>
              <a:pPr marL="171450" indent="-171450">
                <a:buFont typeface="Arial" charset="0"/>
                <a:buChar char="•"/>
              </a:pPr>
              <a:r>
                <a:rPr lang="x-none" altLang="de-DE" sz="1200"/>
                <a:t>Bearbeitungsaufwand</a:t>
              </a:r>
              <a:endParaRPr lang="x-none" altLang="de-DE" sz="1200"/>
            </a:p>
            <a:p>
              <a:pPr marL="171450" indent="-171450">
                <a:buFont typeface="Arial" charset="0"/>
                <a:buChar char="•"/>
              </a:pPr>
              <a:r>
                <a:rPr lang="x-none" altLang="de-DE" sz="1200"/>
                <a:t>Transportaufwand</a:t>
              </a:r>
              <a:endParaRPr lang="x-none" altLang="de-DE" sz="1200"/>
            </a:p>
            <a:p>
              <a:pPr marL="171450" indent="-171450">
                <a:buFont typeface="Arial" charset="0"/>
                <a:buChar char="•"/>
              </a:pPr>
              <a:r>
                <a:rPr lang="x-none" altLang="de-DE" sz="1200"/>
                <a:t>Toxische Stoffe</a:t>
              </a:r>
              <a:endParaRPr lang="x-none" altLang="de-DE" sz="1200"/>
            </a:p>
            <a:p>
              <a:pPr marL="171450" indent="-171450">
                <a:buFont typeface="Arial" charset="0"/>
                <a:buChar char="•"/>
              </a:pPr>
              <a:endParaRPr lang="x-none" altLang="de-DE" sz="1200"/>
            </a:p>
            <a:p>
              <a:pPr indent="0">
                <a:buFont typeface="Arial" charset="0"/>
                <a:buNone/>
              </a:pPr>
              <a:endParaRPr lang="x-none" altLang="de-DE" sz="1200"/>
            </a:p>
          </p:txBody>
        </p:sp>
        <p:cxnSp>
          <p:nvCxnSpPr>
            <p:cNvPr id="15" name="Straight Connector 14"/>
            <p:cNvCxnSpPr>
              <a:stCxn id="9" idx="0"/>
            </p:cNvCxnSpPr>
            <p:nvPr/>
          </p:nvCxnSpPr>
          <p:spPr>
            <a:xfrm flipV="1">
              <a:off x="2607" y="5099"/>
              <a:ext cx="985" cy="1894"/>
            </a:xfrm>
            <a:prstGeom prst="line">
              <a:avLst/>
            </a:prstGeom>
            <a:ln w="19050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607" y="5079"/>
              <a:ext cx="2279" cy="1894"/>
            </a:xfrm>
            <a:prstGeom prst="line">
              <a:avLst/>
            </a:prstGeom>
            <a:ln w="19050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4704715" y="1593215"/>
            <a:ext cx="4115435" cy="731520"/>
          </a:xfrm>
          <a:prstGeom prst="rect">
            <a:avLst/>
          </a:prstGeom>
          <a:solidFill>
            <a:srgbClr val="FFC000"/>
          </a:solidFill>
          <a:ln w="12700" cmpd="sng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p>
            <a:pPr algn="l"/>
            <a:r>
              <a:rPr lang="x-none" altLang="de-DE" sz="1400"/>
              <a:t>Erzeugung von Energie- und Ressourcen-effizienten Produkten in einem Energie- und Ressourceneffizienten Betrieb </a:t>
            </a:r>
            <a:endParaRPr lang="x-none" altLang="de-DE" sz="140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/>
              <a:t>Die Energie- und Ressourceneffiziente Werkzeugmaschine: Tools am IWF / inspire</a:t>
            </a:r>
            <a:endParaRPr lang="x-non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r>
              <a:rPr lang="de-DE"/>
              <a:t>*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/>
              <a:t>23</a:t>
            </a:r>
            <a:r>
              <a:rPr lang="x-none" altLang="de-DE"/>
              <a:t>.01.17</a:t>
            </a:r>
            <a:endParaRPr lang="x-none" altLang="de-DE"/>
          </a:p>
        </p:txBody>
      </p:sp>
      <p:sp>
        <p:nvSpPr>
          <p:cNvPr id="2" name="Content Placeholder 1"/>
          <p:cNvSpPr/>
          <p:nvPr>
            <p:ph idx="1"/>
          </p:nvPr>
        </p:nvSpPr>
        <p:spPr>
          <a:xfrm>
            <a:off x="323850" y="1770380"/>
            <a:ext cx="8496300" cy="4464050"/>
          </a:xfrm>
        </p:spPr>
        <p:txBody>
          <a:bodyPr>
            <a:normAutofit fontScale="70000"/>
          </a:bodyPr>
          <a:p>
            <a:pPr defTabSz="914400">
              <a:tabLst>
                <a:tab pos="8147685" algn="r"/>
              </a:tabLst>
            </a:pPr>
            <a:r>
              <a:rPr lang="x-none" altLang="de-DE" b="1"/>
              <a:t>EcoTool:</a:t>
            </a:r>
            <a:r>
              <a:rPr lang="x-none" altLang="de-DE"/>
              <a:t> </a:t>
            </a:r>
            <a:endParaRPr lang="x-none" altLang="de-DE"/>
          </a:p>
          <a:p>
            <a:pPr lvl="1" defTabSz="914400">
              <a:tabLst>
                <a:tab pos="8147685" algn="r"/>
              </a:tabLst>
            </a:pPr>
            <a:r>
              <a:rPr lang="x-none" altLang="de-DE" b="1" i="1"/>
              <a:t>Wo im LC werden Energie und Ressourcen verbaucht?</a:t>
            </a:r>
            <a:endParaRPr lang="x-none" altLang="de-DE" b="1" i="1"/>
          </a:p>
          <a:p>
            <a:pPr lvl="1" defTabSz="914400">
              <a:tabLst>
                <a:tab pos="8147685" algn="r"/>
              </a:tabLst>
            </a:pPr>
            <a:r>
              <a:rPr lang="x-none" altLang="de-DE"/>
              <a:t>Berechnungstool für den kummulierten Energieaufwand einer WZM</a:t>
            </a:r>
            <a:endParaRPr lang="x-none" altLang="de-DE"/>
          </a:p>
          <a:p>
            <a:pPr lvl="1" defTabSz="914400">
              <a:tabLst>
                <a:tab pos="8147685" algn="r"/>
              </a:tabLst>
            </a:pPr>
            <a:r>
              <a:rPr lang="x-none" altLang="de-DE"/>
              <a:t>Excelblatt (tools.zuestengineering.ch)</a:t>
            </a:r>
            <a:endParaRPr lang="x-none" altLang="de-DE"/>
          </a:p>
          <a:p>
            <a:pPr lvl="1" defTabSz="914400">
              <a:tabLst>
                <a:tab pos="8147685" algn="r"/>
              </a:tabLst>
            </a:pPr>
            <a:r>
              <a:rPr lang="x-none" altLang="de-DE">
                <a:sym typeface="+mn-ea"/>
              </a:rPr>
              <a:t>Nutzen 1. &amp; 2. Art</a:t>
            </a:r>
            <a:endParaRPr lang="x-none" altLang="de-DE">
              <a:sym typeface="+mn-ea"/>
            </a:endParaRPr>
          </a:p>
          <a:p>
            <a:pPr lvl="0" defTabSz="914400">
              <a:tabLst>
                <a:tab pos="8147685" algn="r"/>
              </a:tabLst>
            </a:pPr>
            <a:r>
              <a:rPr lang="x-none" altLang="de-DE" b="1"/>
              <a:t>EMod / DuctDesigner: 	</a:t>
            </a:r>
            <a:endParaRPr lang="x-none" altLang="de-DE" b="1"/>
          </a:p>
          <a:p>
            <a:pPr lvl="1" defTabSz="914400">
              <a:tabLst>
                <a:tab pos="8147685" algn="r"/>
              </a:tabLst>
            </a:pPr>
            <a:r>
              <a:rPr lang="x-none" altLang="de-DE" b="1"/>
              <a:t>Wieviel Energie und Ressourcen werden im Betrieb benötigt und wo fällt Wärme an?</a:t>
            </a:r>
            <a:endParaRPr lang="x-none" altLang="de-DE" b="1"/>
          </a:p>
          <a:p>
            <a:pPr lvl="1" defTabSz="914400">
              <a:tabLst>
                <a:tab pos="8147685" algn="r"/>
              </a:tabLst>
            </a:pPr>
            <a:r>
              <a:rPr lang="x-none" altLang="de-DE"/>
              <a:t>Framework zur Modellierung und Simulation von Energieflüssen </a:t>
            </a:r>
            <a:endParaRPr lang="x-none" altLang="de-DE"/>
          </a:p>
          <a:p>
            <a:pPr lvl="1" defTabSz="914400">
              <a:tabLst>
                <a:tab pos="8147685" algn="r"/>
              </a:tabLst>
            </a:pPr>
            <a:r>
              <a:rPr lang="x-none" altLang="de-DE"/>
              <a:t>Anbindung an FEM</a:t>
            </a:r>
            <a:endParaRPr lang="x-none" altLang="de-DE"/>
          </a:p>
          <a:p>
            <a:pPr lvl="1" defTabSz="914400">
              <a:tabLst>
                <a:tab pos="8147685" algn="r"/>
              </a:tabLst>
            </a:pPr>
            <a:r>
              <a:rPr lang="x-none" altLang="de-DE">
                <a:sym typeface="+mn-ea"/>
              </a:rPr>
              <a:t>Nutzen 2. Art</a:t>
            </a:r>
            <a:endParaRPr lang="x-none" altLang="de-DE"/>
          </a:p>
          <a:p>
            <a:pPr lvl="0" defTabSz="914400">
              <a:tabLst>
                <a:tab pos="8147685" algn="r"/>
              </a:tabLst>
            </a:pPr>
            <a:r>
              <a:rPr lang="x-none" altLang="de-DE" b="1"/>
              <a:t>VMP / FDEM / FEM / CFD:</a:t>
            </a:r>
            <a:endParaRPr lang="x-none" altLang="de-DE" b="1"/>
          </a:p>
          <a:p>
            <a:pPr lvl="1" defTabSz="914400">
              <a:tabLst>
                <a:tab pos="8147685" algn="r"/>
              </a:tabLst>
            </a:pPr>
            <a:r>
              <a:rPr lang="x-none" altLang="de-DE" b="1" i="1"/>
              <a:t>Wie wirkt sich der Wärmeeintrag auf die Maschine / das Produkt aus?</a:t>
            </a:r>
            <a:endParaRPr lang="x-none" altLang="de-DE" b="1" i="1"/>
          </a:p>
          <a:p>
            <a:pPr lvl="1" defTabSz="914400">
              <a:tabLst>
                <a:tab pos="8147685" algn="r"/>
              </a:tabLst>
            </a:pPr>
            <a:r>
              <a:rPr lang="x-none" altLang="de-DE"/>
              <a:t>TCP Verlagerung durch thermische Effekte</a:t>
            </a:r>
            <a:endParaRPr lang="x-none" altLang="de-DE"/>
          </a:p>
          <a:p>
            <a:pPr lvl="1" defTabSz="914400">
              <a:tabLst>
                <a:tab pos="8147685" algn="r"/>
              </a:tabLst>
            </a:pPr>
            <a:r>
              <a:rPr lang="x-none" altLang="de-DE"/>
              <a:t>Fertigungsgenauigkeit</a:t>
            </a:r>
            <a:endParaRPr lang="x-none" altLang="de-DE"/>
          </a:p>
          <a:p>
            <a:pPr lvl="1" defTabSz="914400">
              <a:tabLst>
                <a:tab pos="8147685" algn="r"/>
              </a:tabLst>
            </a:pPr>
            <a:r>
              <a:rPr lang="x-none" altLang="de-DE"/>
              <a:t>Nutzen 3. Art</a:t>
            </a:r>
            <a:endParaRPr lang="x-none" altLang="de-DE"/>
          </a:p>
        </p:txBody>
      </p:sp>
      <p:pic>
        <p:nvPicPr>
          <p:cNvPr id="3" name="Grafik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995" y="1770380"/>
            <a:ext cx="1367155" cy="1185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Content Placeholder 7" descr="EModIc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295" y="3745230"/>
            <a:ext cx="760730" cy="760730"/>
          </a:xfrm>
          <a:prstGeom prst="rect">
            <a:avLst/>
          </a:prstGeom>
        </p:spPr>
      </p:pic>
      <p:pic>
        <p:nvPicPr>
          <p:cNvPr id="1027" name="Picture 3" descr="C:\Users\grafgu\Desktop\waerme.tif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72460" y="5285219"/>
            <a:ext cx="1187161" cy="67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ounded Rectangle 18"/>
          <p:cNvSpPr/>
          <p:nvPr/>
        </p:nvSpPr>
        <p:spPr>
          <a:xfrm>
            <a:off x="324485" y="3105150"/>
            <a:ext cx="8569325" cy="1400810"/>
          </a:xfrm>
          <a:prstGeom prst="roundRect">
            <a:avLst/>
          </a:prstGeom>
          <a:noFill/>
          <a:ln w="28575" cmpd="sng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323850" y="2025015"/>
            <a:ext cx="5109210" cy="4213225"/>
          </a:xfrm>
        </p:spPr>
        <p:txBody>
          <a:bodyPr>
            <a:normAutofit fontScale="80000"/>
          </a:bodyPr>
          <a:p>
            <a:r>
              <a:rPr lang="x-none" altLang="de-DE"/>
              <a:t>Werkzeugmaschinen: Mechatronisches System, bestehend aus mehreren Subsystemen</a:t>
            </a:r>
            <a:endParaRPr lang="x-none" altLang="de-DE"/>
          </a:p>
          <a:p>
            <a:r>
              <a:rPr lang="x-none" altLang="de-DE"/>
              <a:t>Sensitiv auf Wärmeeintrag: Thermisch bedingte Verformungen der Struktur durch nicht homogene und nicht nominale Temperaturfelder</a:t>
            </a:r>
            <a:endParaRPr lang="x-none" altLang="de-DE"/>
          </a:p>
          <a:p>
            <a:r>
              <a:rPr lang="x-none" altLang="de-DE"/>
              <a:t>Simulation des thermischen Verhaltens (Temperaturfeld und Verlagerungen) benötigt Randbedingungen:</a:t>
            </a:r>
            <a:endParaRPr lang="x-none" altLang="de-DE"/>
          </a:p>
          <a:p>
            <a:pPr lvl="1"/>
            <a:r>
              <a:rPr lang="x-none" altLang="de-DE"/>
              <a:t>Quellterme (Neumann)</a:t>
            </a:r>
            <a:endParaRPr lang="x-none" altLang="de-DE"/>
          </a:p>
          <a:p>
            <a:pPr lvl="1"/>
            <a:r>
              <a:rPr lang="x-none" altLang="de-DE"/>
              <a:t>Kontakttemperatur (Robin)</a:t>
            </a:r>
            <a:endParaRPr lang="x-none" altLang="de-DE"/>
          </a:p>
          <a:p>
            <a:pPr lvl="0"/>
            <a:r>
              <a:rPr lang="x-none" altLang="de-DE"/>
              <a:t>Randbedingungen sind ein Resultat des energetischen Verhaltens:</a:t>
            </a:r>
            <a:endParaRPr lang="x-none" altLang="de-DE"/>
          </a:p>
          <a:p>
            <a:pPr lvl="1"/>
            <a:r>
              <a:rPr lang="x-none" altLang="de-DE"/>
              <a:t>Energiekonversion mit </a:t>
            </a:r>
            <a:r>
              <a:rPr lang="x-none" altLang="de-DE">
                <a:cs typeface="Arial" charset="0"/>
              </a:rPr>
              <a:t>η&lt;1: Quellterme</a:t>
            </a:r>
            <a:endParaRPr lang="x-none" altLang="de-DE">
              <a:cs typeface="Arial" charset="0"/>
            </a:endParaRPr>
          </a:p>
          <a:p>
            <a:pPr lvl="1"/>
            <a:r>
              <a:rPr lang="x-none" altLang="de-DE">
                <a:cs typeface="Arial" charset="0"/>
              </a:rPr>
              <a:t>Hydraulische Netzwerke: Fluidtemperatur, Wärmeübergang</a:t>
            </a:r>
            <a:endParaRPr lang="x-none" altLang="de-DE">
              <a:cs typeface="Arial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/>
              <a:t>Werkzeugmaschinen: Energetische und thermische Dynamiken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559425" y="3772535"/>
            <a:ext cx="3067050" cy="219583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60060" y="5968365"/>
            <a:ext cx="3312795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 sz="800">
                <a:solidFill>
                  <a:schemeClr val="bg1">
                    <a:lumMod val="50000"/>
                  </a:schemeClr>
                </a:solidFill>
              </a:rPr>
              <a:t>J. Mayr, W. Knapp, and K. Wegener. Reduction of thermal errors of 5-axis machine tools. In The Proceedings of MTTRF 2015 Annual Meeting, 2015.</a:t>
            </a:r>
            <a:endParaRPr lang="de-DE" altLang="en-US" sz="8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425" y="1910715"/>
            <a:ext cx="2324735" cy="166433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95315" y="3543935"/>
            <a:ext cx="1819275" cy="213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800">
                <a:solidFill>
                  <a:schemeClr val="bg1">
                    <a:lumMod val="50000"/>
                  </a:schemeClr>
                </a:solidFill>
              </a:rPr>
              <a:t>Rollomatic 628XS, Züst / Frick</a:t>
            </a:r>
            <a:endParaRPr lang="x-none" altLang="de-DE" sz="8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695315" y="4077335"/>
            <a:ext cx="1410335" cy="951865"/>
          </a:xfrm>
          <a:prstGeom prst="roundRect">
            <a:avLst/>
          </a:prstGeom>
          <a:noFill/>
          <a:ln w="28575" cmpd="sng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de-DE"/>
              <a:t>Einleitung / Motivation</a:t>
            </a:r>
            <a:endParaRPr lang="x-none" altLang="de-DE"/>
          </a:p>
          <a:p>
            <a:r>
              <a:rPr lang="x-none" altLang="de-DE" b="1"/>
              <a:t>EMod / DuctDesigner</a:t>
            </a:r>
            <a:endParaRPr lang="x-none" altLang="de-DE" b="1"/>
          </a:p>
          <a:p>
            <a:r>
              <a:rPr lang="x-none" altLang="de-DE"/>
              <a:t>Anwendungsbeispiele</a:t>
            </a:r>
            <a:endParaRPr lang="x-none" altLang="de-DE"/>
          </a:p>
          <a:p>
            <a:r>
              <a:rPr lang="x-none" altLang="de-DE"/>
              <a:t>Vorführung der Software</a:t>
            </a:r>
            <a:endParaRPr lang="x-none" altLang="de-DE"/>
          </a:p>
          <a:p>
            <a:r>
              <a:rPr lang="x-none" altLang="de-DE"/>
              <a:t>Diskussion</a:t>
            </a:r>
            <a:endParaRPr lang="x-none" altLang="de-DE"/>
          </a:p>
          <a:p>
            <a:r>
              <a:rPr lang="x-none" altLang="de-DE"/>
              <a:t>Ausblick</a:t>
            </a:r>
            <a:endParaRPr lang="x-none" altLang="de-DE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/>
              <a:t>Inhalt</a:t>
            </a:r>
            <a:br>
              <a:rPr lang="x-none" altLang="de-DE"/>
            </a:b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r>
              <a:rPr lang="de-DE"/>
              <a:t>*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/>
              <a:t>23</a:t>
            </a:r>
            <a:r>
              <a:rPr lang="x-none" altLang="de-DE"/>
              <a:t>.01.17</a:t>
            </a:r>
            <a:endParaRPr lang="x-none" altLang="de-DE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Group 1"/>
          <p:cNvGrpSpPr/>
          <p:nvPr/>
        </p:nvGrpSpPr>
        <p:grpSpPr>
          <a:xfrm>
            <a:off x="547370" y="2731770"/>
            <a:ext cx="1518920" cy="3427095"/>
            <a:chOff x="862" y="4302"/>
            <a:chExt cx="2392" cy="5397"/>
          </a:xfrm>
        </p:grpSpPr>
        <p:cxnSp>
          <p:nvCxnSpPr>
            <p:cNvPr id="54" name="Straight Connector 53"/>
            <p:cNvCxnSpPr/>
            <p:nvPr/>
          </p:nvCxnSpPr>
          <p:spPr>
            <a:xfrm flipV="1">
              <a:off x="2070" y="4302"/>
              <a:ext cx="798" cy="2603"/>
            </a:xfrm>
            <a:prstGeom prst="line">
              <a:avLst/>
            </a:prstGeom>
            <a:ln w="25400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/>
            <p:cNvGrpSpPr/>
            <p:nvPr/>
          </p:nvGrpSpPr>
          <p:grpSpPr>
            <a:xfrm>
              <a:off x="862" y="6905"/>
              <a:ext cx="2392" cy="2794"/>
              <a:chOff x="874" y="7145"/>
              <a:chExt cx="2392" cy="2794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"/>
              <a:srcRect l="15780" r="15079"/>
              <a:stretch>
                <a:fillRect/>
              </a:stretch>
            </p:blipFill>
            <p:spPr>
              <a:xfrm>
                <a:off x="1262" y="7598"/>
                <a:ext cx="1666" cy="2340"/>
              </a:xfrm>
              <a:prstGeom prst="rect">
                <a:avLst/>
              </a:prstGeom>
            </p:spPr>
          </p:pic>
          <p:grpSp>
            <p:nvGrpSpPr>
              <p:cNvPr id="44" name="Group 43"/>
              <p:cNvGrpSpPr/>
              <p:nvPr/>
            </p:nvGrpSpPr>
            <p:grpSpPr>
              <a:xfrm>
                <a:off x="874" y="7145"/>
                <a:ext cx="2393" cy="2795"/>
                <a:chOff x="6656" y="2108"/>
                <a:chExt cx="4936" cy="4077"/>
              </a:xfrm>
            </p:grpSpPr>
            <p:sp>
              <p:nvSpPr>
                <p:cNvPr id="45" name="Rounded Rectangle 44"/>
                <p:cNvSpPr/>
                <p:nvPr/>
              </p:nvSpPr>
              <p:spPr>
                <a:xfrm>
                  <a:off x="6656" y="2108"/>
                  <a:ext cx="4936" cy="4077"/>
                </a:xfrm>
                <a:prstGeom prst="roundRect">
                  <a:avLst/>
                </a:prstGeom>
                <a:solidFill>
                  <a:srgbClr val="7030A0">
                    <a:alpha val="30000"/>
                  </a:srgbClr>
                </a:solidFill>
                <a:ln w="25400" cmpd="sng">
                  <a:solidFill>
                    <a:srgbClr val="7030A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de-DE" altLang="en-US"/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7422" y="2108"/>
                  <a:ext cx="3453" cy="6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x-none" altLang="de-DE" sz="1200" b="1">
                      <a:solidFill>
                        <a:srgbClr val="7030A0"/>
                      </a:solidFill>
                    </a:rPr>
                    <a:t>Hydraulik</a:t>
                  </a:r>
                  <a:endParaRPr lang="x-none" altLang="de-DE" sz="1200" b="1">
                    <a:solidFill>
                      <a:srgbClr val="7030A0"/>
                    </a:solidFill>
                  </a:endParaRPr>
                </a:p>
              </p:txBody>
            </p:sp>
          </p:grpSp>
        </p:grp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/>
              <a:t>Werkzeugmaschinen: Ein Komponentenverbund</a:t>
            </a:r>
            <a:br>
              <a:rPr lang="x-none" altLang="de-DE"/>
            </a:b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  <p:grpSp>
        <p:nvGrpSpPr>
          <p:cNvPr id="10" name="Group 9"/>
          <p:cNvGrpSpPr/>
          <p:nvPr/>
        </p:nvGrpSpPr>
        <p:grpSpPr>
          <a:xfrm>
            <a:off x="1821180" y="1437640"/>
            <a:ext cx="6998970" cy="2588260"/>
            <a:chOff x="2868" y="2264"/>
            <a:chExt cx="11022" cy="4076"/>
          </a:xfrm>
        </p:grpSpPr>
        <p:cxnSp>
          <p:nvCxnSpPr>
            <p:cNvPr id="57" name="Straight Connector 56"/>
            <p:cNvCxnSpPr>
              <a:stCxn id="34" idx="1"/>
            </p:cNvCxnSpPr>
            <p:nvPr/>
          </p:nvCxnSpPr>
          <p:spPr>
            <a:xfrm flipH="1">
              <a:off x="2868" y="4303"/>
              <a:ext cx="6086" cy="181"/>
            </a:xfrm>
            <a:prstGeom prst="line">
              <a:avLst/>
            </a:prstGeom>
            <a:ln w="25400">
              <a:solidFill>
                <a:srgbClr val="92D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/>
            <p:cNvGrpSpPr/>
            <p:nvPr/>
          </p:nvGrpSpPr>
          <p:grpSpPr>
            <a:xfrm>
              <a:off x="8954" y="2264"/>
              <a:ext cx="4936" cy="4076"/>
              <a:chOff x="6656" y="2108"/>
              <a:chExt cx="4936" cy="4076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7432" y="2510"/>
                <a:ext cx="2672" cy="2037"/>
                <a:chOff x="8648" y="2679"/>
                <a:chExt cx="2986" cy="2276"/>
              </a:xfrm>
            </p:grpSpPr>
            <p:pic>
              <p:nvPicPr>
                <p:cNvPr id="17" name="Picture 16"/>
                <p:cNvPicPr>
                  <a:picLocks noChangeAspect="1"/>
                </p:cNvPicPr>
                <p:nvPr/>
              </p:nvPicPr>
              <p:blipFill>
                <a:blip r:embed="rId2"/>
                <a:srcRect l="27923" r="28141"/>
                <a:stretch>
                  <a:fillRect/>
                </a:stretch>
              </p:blipFill>
              <p:spPr>
                <a:xfrm>
                  <a:off x="10634" y="2679"/>
                  <a:ext cx="1000" cy="2277"/>
                </a:xfrm>
                <a:prstGeom prst="rect">
                  <a:avLst/>
                </a:prstGeom>
              </p:spPr>
            </p:pic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>
                        <a:alpha val="100000"/>
                      </a:srgbClr>
                    </a:clrFrom>
                    <a:clrTo>
                      <a:srgbClr val="FFFFFF">
                        <a:alpha val="100000"/>
                        <a:alpha val="0"/>
                      </a:srgbClr>
                    </a:clrTo>
                  </a:clrChange>
                </a:blip>
                <a:srcRect l="27923" r="28141"/>
                <a:stretch>
                  <a:fillRect/>
                </a:stretch>
              </p:blipFill>
              <p:spPr>
                <a:xfrm>
                  <a:off x="9972" y="2679"/>
                  <a:ext cx="1000" cy="2277"/>
                </a:xfrm>
                <a:prstGeom prst="rect">
                  <a:avLst/>
                </a:prstGeom>
              </p:spPr>
            </p:pic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>
                        <a:alpha val="100000"/>
                      </a:srgbClr>
                    </a:clrFrom>
                    <a:clrTo>
                      <a:srgbClr val="FFFFFF">
                        <a:alpha val="100000"/>
                        <a:alpha val="0"/>
                      </a:srgbClr>
                    </a:clrTo>
                  </a:clrChange>
                </a:blip>
                <a:srcRect l="27923" r="28141"/>
                <a:stretch>
                  <a:fillRect/>
                </a:stretch>
              </p:blipFill>
              <p:spPr>
                <a:xfrm>
                  <a:off x="9310" y="2679"/>
                  <a:ext cx="1000" cy="2277"/>
                </a:xfrm>
                <a:prstGeom prst="rect">
                  <a:avLst/>
                </a:prstGeom>
              </p:spPr>
            </p:pic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FFFFFF">
                        <a:alpha val="100000"/>
                      </a:srgbClr>
                    </a:clrFrom>
                    <a:clrTo>
                      <a:srgbClr val="FFFFFF">
                        <a:alpha val="100000"/>
                        <a:alpha val="0"/>
                      </a:srgbClr>
                    </a:clrTo>
                  </a:clrChange>
                </a:blip>
                <a:srcRect l="27923" r="28141"/>
                <a:stretch>
                  <a:fillRect/>
                </a:stretch>
              </p:blipFill>
              <p:spPr>
                <a:xfrm>
                  <a:off x="8648" y="2679"/>
                  <a:ext cx="1000" cy="2277"/>
                </a:xfrm>
                <a:prstGeom prst="rect">
                  <a:avLst/>
                </a:prstGeom>
              </p:spPr>
            </p:pic>
          </p:grpSp>
          <p:grpSp>
            <p:nvGrpSpPr>
              <p:cNvPr id="24" name="Group 23"/>
              <p:cNvGrpSpPr/>
              <p:nvPr/>
            </p:nvGrpSpPr>
            <p:grpSpPr>
              <a:xfrm>
                <a:off x="8339" y="4711"/>
                <a:ext cx="2990" cy="1287"/>
                <a:chOff x="7984" y="5106"/>
                <a:chExt cx="3769" cy="1622"/>
              </a:xfrm>
            </p:grpSpPr>
            <p:pic>
              <p:nvPicPr>
                <p:cNvPr id="19" name="Picture 18"/>
                <p:cNvPicPr>
                  <a:picLocks noChangeAspect="1"/>
                </p:cNvPicPr>
                <p:nvPr/>
              </p:nvPicPr>
              <p:blipFill>
                <a:blip r:embed="rId6">
                  <a:clrChange>
                    <a:clrFrom>
                      <a:srgbClr val="FFFFFF">
                        <a:alpha val="100000"/>
                      </a:srgbClr>
                    </a:clrFrom>
                    <a:clrTo>
                      <a:srgbClr val="FFFFFF">
                        <a:alpha val="100000"/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10209" y="5106"/>
                  <a:ext cx="1544" cy="1598"/>
                </a:xfrm>
                <a:prstGeom prst="rect">
                  <a:avLst/>
                </a:prstGeom>
              </p:spPr>
            </p:pic>
            <p:pic>
              <p:nvPicPr>
                <p:cNvPr id="20" name="Picture 19"/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>
                        <a:alpha val="100000"/>
                      </a:srgbClr>
                    </a:clrFrom>
                    <a:clrTo>
                      <a:srgbClr val="FFFFFF">
                        <a:alpha val="100000"/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9105" y="5130"/>
                  <a:ext cx="1544" cy="1598"/>
                </a:xfrm>
                <a:prstGeom prst="rect">
                  <a:avLst/>
                </a:prstGeom>
              </p:spPr>
            </p:pic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>
                <a:blip r:embed="rId8">
                  <a:clrChange>
                    <a:clrFrom>
                      <a:srgbClr val="FFFFFF">
                        <a:alpha val="100000"/>
                      </a:srgbClr>
                    </a:clrFrom>
                    <a:clrTo>
                      <a:srgbClr val="FFFFFF">
                        <a:alpha val="100000"/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7984" y="5106"/>
                  <a:ext cx="1544" cy="1598"/>
                </a:xfrm>
                <a:prstGeom prst="rect">
                  <a:avLst/>
                </a:prstGeom>
              </p:spPr>
            </p:pic>
          </p:grp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9">
                <a:clrChange>
                  <a:clrFrom>
                    <a:srgbClr val="FCFEFC">
                      <a:alpha val="100000"/>
                    </a:srgbClr>
                  </a:clrFrom>
                  <a:clrTo>
                    <a:srgbClr val="FCFEFC">
                      <a:alpha val="100000"/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rot="5400000">
                <a:off x="6996" y="4655"/>
                <a:ext cx="1281" cy="1404"/>
              </a:xfrm>
              <a:prstGeom prst="rect">
                <a:avLst/>
              </a:prstGeom>
            </p:spPr>
          </p:pic>
          <p:grpSp>
            <p:nvGrpSpPr>
              <p:cNvPr id="36" name="Group 35"/>
              <p:cNvGrpSpPr/>
              <p:nvPr/>
            </p:nvGrpSpPr>
            <p:grpSpPr>
              <a:xfrm>
                <a:off x="6656" y="2108"/>
                <a:ext cx="4936" cy="4076"/>
                <a:chOff x="6656" y="2108"/>
                <a:chExt cx="4936" cy="4076"/>
              </a:xfrm>
            </p:grpSpPr>
            <p:sp>
              <p:nvSpPr>
                <p:cNvPr id="34" name="Rounded Rectangle 33"/>
                <p:cNvSpPr/>
                <p:nvPr/>
              </p:nvSpPr>
              <p:spPr>
                <a:xfrm>
                  <a:off x="6656" y="2108"/>
                  <a:ext cx="4936" cy="4077"/>
                </a:xfrm>
                <a:prstGeom prst="roundRect">
                  <a:avLst/>
                </a:prstGeom>
                <a:solidFill>
                  <a:srgbClr val="92D050">
                    <a:alpha val="30000"/>
                  </a:srgbClr>
                </a:solidFill>
                <a:ln w="25400" cmpd="sng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de-DE" altLang="en-US"/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7422" y="2108"/>
                  <a:ext cx="3453" cy="4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x-none" altLang="de-DE" sz="1200" b="1">
                      <a:solidFill>
                        <a:srgbClr val="92D050"/>
                      </a:solidFill>
                    </a:rPr>
                    <a:t>Antriebsstrang / NC</a:t>
                  </a:r>
                  <a:endParaRPr lang="x-none" altLang="de-DE" sz="1200" b="1">
                    <a:solidFill>
                      <a:srgbClr val="92D050"/>
                    </a:solidFill>
                  </a:endParaRPr>
                </a:p>
              </p:txBody>
            </p:sp>
          </p:grpSp>
        </p:grpSp>
      </p:grpSp>
      <p:grpSp>
        <p:nvGrpSpPr>
          <p:cNvPr id="3" name="Group 2"/>
          <p:cNvGrpSpPr/>
          <p:nvPr/>
        </p:nvGrpSpPr>
        <p:grpSpPr>
          <a:xfrm>
            <a:off x="1821180" y="2731770"/>
            <a:ext cx="3972560" cy="3418205"/>
            <a:chOff x="2868" y="4302"/>
            <a:chExt cx="6256" cy="5383"/>
          </a:xfrm>
        </p:grpSpPr>
        <p:cxnSp>
          <p:nvCxnSpPr>
            <p:cNvPr id="55" name="Straight Connector 54"/>
            <p:cNvCxnSpPr/>
            <p:nvPr/>
          </p:nvCxnSpPr>
          <p:spPr>
            <a:xfrm flipH="1" flipV="1">
              <a:off x="2868" y="4302"/>
              <a:ext cx="3813" cy="2711"/>
            </a:xfrm>
            <a:prstGeom prst="line">
              <a:avLst/>
            </a:prstGeom>
            <a:ln w="254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/>
            <p:cNvGrpSpPr/>
            <p:nvPr/>
          </p:nvGrpSpPr>
          <p:grpSpPr>
            <a:xfrm>
              <a:off x="4188" y="7013"/>
              <a:ext cx="4936" cy="2672"/>
              <a:chOff x="4188" y="7013"/>
              <a:chExt cx="4936" cy="2672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10">
                <a:clrChange>
                  <a:clrFrom>
                    <a:srgbClr val="FFFFFF">
                      <a:alpha val="100000"/>
                    </a:srgbClr>
                  </a:clrFrom>
                  <a:clrTo>
                    <a:srgbClr val="FFFFFF">
                      <a:alpha val="100000"/>
                      <a:alpha val="0"/>
                    </a:srgbClr>
                  </a:clrTo>
                </a:clrChange>
              </a:blip>
              <a:srcRect l="29434" r="31321"/>
              <a:stretch>
                <a:fillRect/>
              </a:stretch>
            </p:blipFill>
            <p:spPr>
              <a:xfrm>
                <a:off x="4835" y="7413"/>
                <a:ext cx="794" cy="2273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11"/>
              <a:srcRect l="13617" r="34894"/>
              <a:stretch>
                <a:fillRect/>
              </a:stretch>
            </p:blipFill>
            <p:spPr>
              <a:xfrm>
                <a:off x="5969" y="7568"/>
                <a:ext cx="687" cy="1422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12"/>
              <a:srcRect l="13617" r="34894"/>
              <a:stretch>
                <a:fillRect/>
              </a:stretch>
            </p:blipFill>
            <p:spPr>
              <a:xfrm>
                <a:off x="6656" y="7568"/>
                <a:ext cx="687" cy="1422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13"/>
              <a:srcRect l="13617" r="34894"/>
              <a:stretch>
                <a:fillRect/>
              </a:stretch>
            </p:blipFill>
            <p:spPr>
              <a:xfrm>
                <a:off x="7317" y="7568"/>
                <a:ext cx="687" cy="1422"/>
              </a:xfrm>
              <a:prstGeom prst="rect">
                <a:avLst/>
              </a:prstGeom>
            </p:spPr>
          </p:pic>
          <p:grpSp>
            <p:nvGrpSpPr>
              <p:cNvPr id="37" name="Group 36"/>
              <p:cNvGrpSpPr/>
              <p:nvPr/>
            </p:nvGrpSpPr>
            <p:grpSpPr>
              <a:xfrm>
                <a:off x="4188" y="7013"/>
                <a:ext cx="4936" cy="2673"/>
                <a:chOff x="6656" y="2108"/>
                <a:chExt cx="4936" cy="4077"/>
              </a:xfrm>
            </p:grpSpPr>
            <p:sp>
              <p:nvSpPr>
                <p:cNvPr id="38" name="Rounded Rectangle 37"/>
                <p:cNvSpPr/>
                <p:nvPr/>
              </p:nvSpPr>
              <p:spPr>
                <a:xfrm>
                  <a:off x="6656" y="2108"/>
                  <a:ext cx="4936" cy="4077"/>
                </a:xfrm>
                <a:prstGeom prst="roundRect">
                  <a:avLst/>
                </a:prstGeom>
                <a:solidFill>
                  <a:srgbClr val="00B0F0">
                    <a:alpha val="30000"/>
                  </a:srgbClr>
                </a:solidFill>
                <a:ln w="25400" cmpd="sng">
                  <a:solidFill>
                    <a:srgbClr val="00B0F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de-DE" altLang="en-US"/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7422" y="2108"/>
                  <a:ext cx="3453" cy="6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x-none" altLang="de-DE" sz="1200" b="1">
                      <a:solidFill>
                        <a:srgbClr val="00B0F0"/>
                      </a:solidFill>
                    </a:rPr>
                    <a:t>Prozesskühlung</a:t>
                  </a:r>
                  <a:endParaRPr lang="x-none" altLang="de-DE" sz="1200" b="1">
                    <a:solidFill>
                      <a:srgbClr val="00B0F0"/>
                    </a:solidFill>
                  </a:endParaRPr>
                </a:p>
              </p:txBody>
            </p:sp>
          </p:grpSp>
        </p:grpSp>
      </p:grpSp>
      <p:grpSp>
        <p:nvGrpSpPr>
          <p:cNvPr id="6" name="Group 5"/>
          <p:cNvGrpSpPr/>
          <p:nvPr/>
        </p:nvGrpSpPr>
        <p:grpSpPr>
          <a:xfrm>
            <a:off x="1821180" y="2731770"/>
            <a:ext cx="6736080" cy="3471545"/>
            <a:chOff x="2868" y="4302"/>
            <a:chExt cx="10608" cy="5467"/>
          </a:xfrm>
        </p:grpSpPr>
        <p:cxnSp>
          <p:nvCxnSpPr>
            <p:cNvPr id="56" name="Straight Connector 55"/>
            <p:cNvCxnSpPr/>
            <p:nvPr/>
          </p:nvCxnSpPr>
          <p:spPr>
            <a:xfrm flipH="1" flipV="1">
              <a:off x="2868" y="4302"/>
              <a:ext cx="6954" cy="2711"/>
            </a:xfrm>
            <a:prstGeom prst="line">
              <a:avLst/>
            </a:prstGeom>
            <a:ln w="254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47"/>
            <p:cNvGrpSpPr/>
            <p:nvPr/>
          </p:nvGrpSpPr>
          <p:grpSpPr>
            <a:xfrm>
              <a:off x="9822" y="6797"/>
              <a:ext cx="3654" cy="2972"/>
              <a:chOff x="9822" y="6798"/>
              <a:chExt cx="3654" cy="2972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078" y="7232"/>
                <a:ext cx="1540" cy="2448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618" y="7232"/>
                <a:ext cx="1540" cy="2448"/>
              </a:xfrm>
              <a:prstGeom prst="rect">
                <a:avLst/>
              </a:prstGeom>
            </p:spPr>
          </p:pic>
          <p:grpSp>
            <p:nvGrpSpPr>
              <p:cNvPr id="41" name="Group 40"/>
              <p:cNvGrpSpPr/>
              <p:nvPr/>
            </p:nvGrpSpPr>
            <p:grpSpPr>
              <a:xfrm>
                <a:off x="9822" y="6798"/>
                <a:ext cx="3654" cy="2973"/>
                <a:chOff x="6656" y="2108"/>
                <a:chExt cx="4936" cy="4077"/>
              </a:xfrm>
            </p:grpSpPr>
            <p:sp>
              <p:nvSpPr>
                <p:cNvPr id="42" name="Rounded Rectangle 41"/>
                <p:cNvSpPr/>
                <p:nvPr/>
              </p:nvSpPr>
              <p:spPr>
                <a:xfrm>
                  <a:off x="6656" y="2108"/>
                  <a:ext cx="4936" cy="4077"/>
                </a:xfrm>
                <a:prstGeom prst="roundRect">
                  <a:avLst/>
                </a:prstGeom>
                <a:solidFill>
                  <a:srgbClr val="FF0000">
                    <a:alpha val="30000"/>
                  </a:srgbClr>
                </a:solidFill>
                <a:ln w="25400" cmpd="sng">
                  <a:solidFill>
                    <a:srgbClr val="FF000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de-DE" altLang="en-US"/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7422" y="2108"/>
                  <a:ext cx="3453" cy="5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x-none" altLang="de-DE" sz="1200" b="1">
                      <a:solidFill>
                        <a:srgbClr val="FF0000"/>
                      </a:solidFill>
                    </a:rPr>
                    <a:t>Maschinenkühlung</a:t>
                  </a:r>
                  <a:endParaRPr lang="x-none" altLang="de-DE" sz="1200" b="1">
                    <a:solidFill>
                      <a:srgbClr val="FF0000"/>
                    </a:solidFill>
                  </a:endParaRPr>
                </a:p>
              </p:txBody>
            </p:sp>
          </p:grpSp>
        </p:grpSp>
      </p:grpSp>
      <p:grpSp>
        <p:nvGrpSpPr>
          <p:cNvPr id="9" name="Group 8"/>
          <p:cNvGrpSpPr/>
          <p:nvPr/>
        </p:nvGrpSpPr>
        <p:grpSpPr>
          <a:xfrm>
            <a:off x="2133600" y="1322070"/>
            <a:ext cx="3329305" cy="1409065"/>
            <a:chOff x="3360" y="2082"/>
            <a:chExt cx="5243" cy="2219"/>
          </a:xfrm>
        </p:grpSpPr>
        <p:cxnSp>
          <p:nvCxnSpPr>
            <p:cNvPr id="58" name="Straight Connector 57"/>
            <p:cNvCxnSpPr>
              <a:stCxn id="51" idx="1"/>
            </p:cNvCxnSpPr>
            <p:nvPr/>
          </p:nvCxnSpPr>
          <p:spPr>
            <a:xfrm flipH="1">
              <a:off x="3360" y="3091"/>
              <a:ext cx="2383" cy="1211"/>
            </a:xfrm>
            <a:prstGeom prst="line">
              <a:avLst/>
            </a:prstGeom>
            <a:ln w="254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/>
            <p:cNvGrpSpPr/>
            <p:nvPr/>
          </p:nvGrpSpPr>
          <p:grpSpPr>
            <a:xfrm>
              <a:off x="5743" y="2082"/>
              <a:ext cx="2860" cy="2018"/>
              <a:chOff x="11062" y="2630"/>
              <a:chExt cx="2860" cy="2018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393" y="3122"/>
                <a:ext cx="2247" cy="1366"/>
              </a:xfrm>
              <a:prstGeom prst="rect">
                <a:avLst/>
              </a:prstGeom>
            </p:spPr>
          </p:pic>
          <p:grpSp>
            <p:nvGrpSpPr>
              <p:cNvPr id="50" name="Group 49"/>
              <p:cNvGrpSpPr/>
              <p:nvPr/>
            </p:nvGrpSpPr>
            <p:grpSpPr>
              <a:xfrm>
                <a:off x="11062" y="2630"/>
                <a:ext cx="2861" cy="2018"/>
                <a:chOff x="6656" y="2108"/>
                <a:chExt cx="4936" cy="4077"/>
              </a:xfrm>
            </p:grpSpPr>
            <p:sp>
              <p:nvSpPr>
                <p:cNvPr id="51" name="Rounded Rectangle 50"/>
                <p:cNvSpPr/>
                <p:nvPr/>
              </p:nvSpPr>
              <p:spPr>
                <a:xfrm>
                  <a:off x="6656" y="2108"/>
                  <a:ext cx="4936" cy="4077"/>
                </a:xfrm>
                <a:prstGeom prst="roundRect">
                  <a:avLst/>
                </a:prstGeom>
                <a:solidFill>
                  <a:srgbClr val="FFFF00">
                    <a:alpha val="30000"/>
                  </a:srgbClr>
                </a:solidFill>
                <a:ln w="25400" cmpd="sng">
                  <a:solidFill>
                    <a:srgbClr val="FFFF0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de-DE" altLang="en-US"/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7422" y="2108"/>
                  <a:ext cx="3453" cy="8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x-none" altLang="de-DE" sz="1200" b="1">
                      <a:solidFill>
                        <a:srgbClr val="FFC000"/>
                      </a:solidFill>
                    </a:rPr>
                    <a:t>HMI</a:t>
                  </a:r>
                  <a:endParaRPr lang="x-none" altLang="de-DE" sz="1200" b="1">
                    <a:solidFill>
                      <a:srgbClr val="FFC000"/>
                    </a:solidFill>
                  </a:endParaRPr>
                </a:p>
              </p:txBody>
            </p:sp>
          </p:grpSp>
        </p:grpSp>
      </p:grp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7"/>
          <a:stretch>
            <a:fillRect/>
          </a:stretch>
        </p:blipFill>
        <p:spPr>
          <a:xfrm>
            <a:off x="554990" y="1322070"/>
            <a:ext cx="2517140" cy="271843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/>
              <a:t>EMod: Modellierung, Simulation und Analyse von Energieflüssen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  <p:sp>
        <p:nvSpPr>
          <p:cNvPr id="20" name="Content Placeholder 19"/>
          <p:cNvSpPr/>
          <p:nvPr>
            <p:ph idx="1"/>
          </p:nvPr>
        </p:nvSpPr>
        <p:spPr/>
        <p:txBody>
          <a:bodyPr>
            <a:normAutofit fontScale="70000"/>
          </a:bodyPr>
          <a:p>
            <a:r>
              <a:rPr lang="x-none" altLang="de-DE" b="1"/>
              <a:t>Ziel: Prädiktion von Energieflüssen, Wärmequellen und fluidgebundene Wärmeübergänge auf Komponentenebene</a:t>
            </a:r>
            <a:endParaRPr lang="x-none" altLang="de-DE" b="1"/>
          </a:p>
          <a:p>
            <a:r>
              <a:rPr lang="x-none" altLang="de-DE"/>
              <a:t>Methode: Rekonfigurierbare Makromodelle</a:t>
            </a:r>
            <a:endParaRPr lang="x-none" altLang="de-DE"/>
          </a:p>
          <a:p>
            <a:pPr lvl="1"/>
            <a:r>
              <a:rPr lang="x-none" altLang="de-DE"/>
              <a:t>Physikalische Modelle generischer Maschinenkomponenten (z.B. Kreiselpumpe)</a:t>
            </a:r>
            <a:endParaRPr lang="x-none" altLang="de-DE"/>
          </a:p>
          <a:p>
            <a:pPr lvl="1"/>
            <a:r>
              <a:rPr lang="x-none" altLang="de-DE"/>
              <a:t>Parametrisierung nach Typ (z.B. Grundfos MTR 5)</a:t>
            </a:r>
            <a:endParaRPr lang="x-none" altLang="de-DE"/>
          </a:p>
          <a:p>
            <a:pPr lvl="1"/>
            <a:r>
              <a:rPr lang="x-none" altLang="de-DE"/>
              <a:t>Vorgabe der Komponenteninteraktion (z.B. Durchfluss Spindelkühlung = Durchfluss Pumpe)</a:t>
            </a:r>
            <a:endParaRPr lang="x-none" altLang="de-DE"/>
          </a:p>
          <a:p>
            <a:pPr lvl="0"/>
            <a:r>
              <a:rPr lang="x-none" altLang="de-DE"/>
              <a:t>Maschine hat i.A. mindestens zwei Netzwerke:</a:t>
            </a:r>
            <a:endParaRPr lang="x-none" altLang="de-DE"/>
          </a:p>
          <a:p>
            <a:pPr lvl="1"/>
            <a:r>
              <a:rPr lang="x-none" altLang="de-DE"/>
              <a:t>Elektrisches Netzwerk</a:t>
            </a:r>
            <a:endParaRPr lang="x-none" altLang="de-DE"/>
          </a:p>
          <a:p>
            <a:pPr lvl="2"/>
            <a:r>
              <a:rPr lang="x-none" altLang="de-DE" sz="1800"/>
              <a:t>Kleine Zeitkonstanten: Quasi-statische Simulation</a:t>
            </a:r>
            <a:endParaRPr lang="x-none" altLang="de-DE" sz="1800"/>
          </a:p>
          <a:p>
            <a:pPr lvl="2"/>
            <a:r>
              <a:rPr lang="x-none" altLang="de-DE" sz="1800"/>
              <a:t>Kann für jede Komponente individuell gelöst werden</a:t>
            </a:r>
            <a:endParaRPr lang="x-none" altLang="de-DE" sz="1800"/>
          </a:p>
          <a:p>
            <a:pPr lvl="1"/>
            <a:r>
              <a:rPr lang="x-none" altLang="de-DE"/>
              <a:t>Hydraulisches Netzwerk</a:t>
            </a:r>
            <a:endParaRPr lang="x-none" altLang="de-DE"/>
          </a:p>
          <a:p>
            <a:pPr lvl="2"/>
            <a:r>
              <a:rPr lang="x-none" altLang="de-DE"/>
              <a:t>Wärmetransport (Kühlung)</a:t>
            </a:r>
            <a:endParaRPr lang="x-none" altLang="de-DE"/>
          </a:p>
          <a:p>
            <a:pPr lvl="2"/>
            <a:r>
              <a:rPr lang="x-none" altLang="de-DE"/>
              <a:t>Komponenten können nicht einzeln betrachtet werden (Durchfluss durch einzelne Stränge wird durch die hydraulischen Widerstände aller beteiligter Komponenten bestimmt)</a:t>
            </a:r>
            <a:endParaRPr lang="x-none" altLang="de-DE"/>
          </a:p>
          <a:p>
            <a:pPr lvl="2"/>
            <a:endParaRPr lang="x-none" altLang="de-DE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Content Placeholder 7" descr="EModIcon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38905" y="2525395"/>
            <a:ext cx="2048510" cy="204851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>
                <a:sym typeface="+mn-ea"/>
              </a:rPr>
              <a:t>EMod: Generische Maschinenkomponente</a:t>
            </a:r>
            <a:br>
              <a:rPr lang="x-none" altLang="de-DE">
                <a:sym typeface="+mn-ea"/>
              </a:rPr>
            </a:b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  <p:sp>
        <p:nvSpPr>
          <p:cNvPr id="9" name="TextBox 8"/>
          <p:cNvSpPr txBox="1"/>
          <p:nvPr/>
        </p:nvSpPr>
        <p:spPr>
          <a:xfrm>
            <a:off x="6687820" y="2042160"/>
            <a:ext cx="254254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1200" b="1">
                <a:solidFill>
                  <a:srgbClr val="275290"/>
                </a:solidFill>
              </a:rPr>
              <a:t>Hydraulische Leistung</a:t>
            </a:r>
            <a:endParaRPr lang="x-none" altLang="de-DE" sz="1200" b="1">
              <a:solidFill>
                <a:srgbClr val="275290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r>
              <a:rPr lang="x-none" altLang="de-DE" sz="1200">
                <a:solidFill>
                  <a:srgbClr val="275290"/>
                </a:solidFill>
              </a:rPr>
              <a:t>Durchfluss</a:t>
            </a:r>
            <a:endParaRPr lang="x-none" altLang="de-DE" sz="1200">
              <a:solidFill>
                <a:srgbClr val="275290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r>
              <a:rPr lang="x-none" altLang="de-DE" sz="1200">
                <a:solidFill>
                  <a:srgbClr val="275290"/>
                </a:solidFill>
              </a:rPr>
              <a:t>Druckdifferenz</a:t>
            </a:r>
            <a:endParaRPr lang="x-none" altLang="de-DE" sz="1200">
              <a:solidFill>
                <a:srgbClr val="27529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87820" y="2794635"/>
            <a:ext cx="254254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1200" b="1">
                <a:solidFill>
                  <a:srgbClr val="B40101"/>
                </a:solidFill>
              </a:rPr>
              <a:t>Thermische Leistung</a:t>
            </a:r>
            <a:endParaRPr lang="x-none" altLang="de-DE" sz="1200" b="1">
              <a:solidFill>
                <a:srgbClr val="B40101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r>
              <a:rPr lang="x-none" altLang="de-DE" sz="1200">
                <a:solidFill>
                  <a:srgbClr val="B40101"/>
                </a:solidFill>
              </a:rPr>
              <a:t>Wärmequellen</a:t>
            </a:r>
            <a:endParaRPr lang="x-none" altLang="de-DE" sz="1200">
              <a:solidFill>
                <a:srgbClr val="B40101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r>
              <a:rPr lang="x-none" altLang="de-DE" sz="1200">
                <a:solidFill>
                  <a:srgbClr val="B40101"/>
                </a:solidFill>
              </a:rPr>
              <a:t>Enthalpie (Fluid)</a:t>
            </a:r>
            <a:endParaRPr lang="x-none" altLang="de-DE" sz="1200">
              <a:solidFill>
                <a:srgbClr val="B4010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87820" y="3547110"/>
            <a:ext cx="254254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1200" b="1">
                <a:solidFill>
                  <a:srgbClr val="4E9A07"/>
                </a:solidFill>
              </a:rPr>
              <a:t>Elektrische Leistung</a:t>
            </a:r>
            <a:endParaRPr lang="x-none" altLang="de-DE" sz="1200" b="1">
              <a:solidFill>
                <a:srgbClr val="4E9A07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r>
              <a:rPr lang="x-none" altLang="de-DE" sz="1200">
                <a:solidFill>
                  <a:srgbClr val="4E9A07"/>
                </a:solidFill>
              </a:rPr>
              <a:t>AC/DC</a:t>
            </a:r>
            <a:endParaRPr lang="x-none" altLang="de-DE" sz="1200">
              <a:solidFill>
                <a:srgbClr val="4E9A07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r>
              <a:rPr lang="x-none" altLang="de-DE" sz="1200">
                <a:solidFill>
                  <a:srgbClr val="4E9A07"/>
                </a:solidFill>
              </a:rPr>
              <a:t>PWM</a:t>
            </a:r>
            <a:endParaRPr lang="x-none" altLang="de-DE" sz="1200">
              <a:solidFill>
                <a:srgbClr val="4E9A07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87820" y="4299585"/>
            <a:ext cx="254254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1200" b="1">
                <a:solidFill>
                  <a:srgbClr val="FFC000"/>
                </a:solidFill>
              </a:rPr>
              <a:t>Mechanische Leistung</a:t>
            </a:r>
            <a:endParaRPr lang="x-none" altLang="de-DE" sz="1200" b="1">
              <a:solidFill>
                <a:srgbClr val="FFC000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r>
              <a:rPr lang="x-none" altLang="de-DE" sz="1200">
                <a:solidFill>
                  <a:srgbClr val="FFC000"/>
                </a:solidFill>
              </a:rPr>
              <a:t>linear (F, v)</a:t>
            </a:r>
            <a:endParaRPr lang="x-none" altLang="de-DE" sz="1200">
              <a:solidFill>
                <a:srgbClr val="FFC000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r>
              <a:rPr lang="x-none" altLang="de-DE" sz="1200">
                <a:solidFill>
                  <a:srgbClr val="FFC000"/>
                </a:solidFill>
              </a:rPr>
              <a:t>rotatorisch (T, </a:t>
            </a:r>
            <a:r>
              <a:rPr lang="x-none" altLang="de-DE" sz="1200">
                <a:solidFill>
                  <a:srgbClr val="FFC000"/>
                </a:solidFill>
                <a:cs typeface="Arial" charset="0"/>
              </a:rPr>
              <a:t>ω</a:t>
            </a:r>
            <a:r>
              <a:rPr lang="x-none" altLang="de-DE" sz="1200">
                <a:solidFill>
                  <a:srgbClr val="FFC000"/>
                </a:solidFill>
              </a:rPr>
              <a:t>)</a:t>
            </a:r>
            <a:endParaRPr lang="x-none" altLang="de-DE" sz="1200">
              <a:solidFill>
                <a:srgbClr val="FFC000"/>
              </a:solidFill>
            </a:endParaRPr>
          </a:p>
        </p:txBody>
      </p:sp>
      <p:cxnSp>
        <p:nvCxnSpPr>
          <p:cNvPr id="2" name="Straight Connector 1"/>
          <p:cNvCxnSpPr>
            <a:endCxn id="9" idx="1"/>
          </p:cNvCxnSpPr>
          <p:nvPr/>
        </p:nvCxnSpPr>
        <p:spPr>
          <a:xfrm flipV="1">
            <a:off x="5635625" y="2362200"/>
            <a:ext cx="1052195" cy="467995"/>
          </a:xfrm>
          <a:prstGeom prst="line">
            <a:avLst/>
          </a:prstGeom>
          <a:ln w="19050">
            <a:solidFill>
              <a:srgbClr val="27529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>
            <a:endCxn id="10" idx="1"/>
          </p:cNvCxnSpPr>
          <p:nvPr/>
        </p:nvCxnSpPr>
        <p:spPr>
          <a:xfrm flipV="1">
            <a:off x="5576570" y="3114675"/>
            <a:ext cx="1111250" cy="120015"/>
          </a:xfrm>
          <a:prstGeom prst="line">
            <a:avLst/>
          </a:prstGeom>
          <a:ln w="19050">
            <a:solidFill>
              <a:srgbClr val="B4010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endCxn id="11" idx="1"/>
          </p:cNvCxnSpPr>
          <p:nvPr/>
        </p:nvCxnSpPr>
        <p:spPr>
          <a:xfrm>
            <a:off x="5561965" y="3668395"/>
            <a:ext cx="1125855" cy="198755"/>
          </a:xfrm>
          <a:prstGeom prst="line">
            <a:avLst/>
          </a:prstGeom>
          <a:ln w="19050">
            <a:solidFill>
              <a:srgbClr val="4E9A0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12" idx="1"/>
          </p:cNvCxnSpPr>
          <p:nvPr/>
        </p:nvCxnSpPr>
        <p:spPr>
          <a:xfrm>
            <a:off x="5635625" y="4131310"/>
            <a:ext cx="1052195" cy="488315"/>
          </a:xfrm>
          <a:prstGeom prst="line">
            <a:avLst/>
          </a:prstGeom>
          <a:ln w="1905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/>
          <p:cNvSpPr/>
          <p:nvPr/>
        </p:nvSpPr>
        <p:spPr>
          <a:xfrm rot="16200000">
            <a:off x="4227195" y="4485005"/>
            <a:ext cx="294005" cy="576580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p>
            <a:endParaRPr lang="de-DE" altLang="en-US"/>
          </a:p>
        </p:txBody>
      </p:sp>
      <p:sp>
        <p:nvSpPr>
          <p:cNvPr id="15" name="Left Brace 14"/>
          <p:cNvSpPr/>
          <p:nvPr/>
        </p:nvSpPr>
        <p:spPr>
          <a:xfrm rot="16200000">
            <a:off x="5415280" y="4455795"/>
            <a:ext cx="294005" cy="635635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p>
            <a:endParaRPr lang="de-DE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938905" y="4939665"/>
            <a:ext cx="83312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1400"/>
              <a:t>Inputs</a:t>
            </a:r>
            <a:endParaRPr lang="x-none" altLang="de-DE" sz="1400"/>
          </a:p>
        </p:txBody>
      </p:sp>
      <p:sp>
        <p:nvSpPr>
          <p:cNvPr id="17" name="TextBox 16"/>
          <p:cNvSpPr txBox="1"/>
          <p:nvPr/>
        </p:nvSpPr>
        <p:spPr>
          <a:xfrm>
            <a:off x="5005705" y="4939665"/>
            <a:ext cx="111252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1400"/>
              <a:t>Outputs</a:t>
            </a:r>
            <a:endParaRPr lang="x-none" altLang="de-DE" sz="1400"/>
          </a:p>
        </p:txBody>
      </p:sp>
      <p:sp>
        <p:nvSpPr>
          <p:cNvPr id="18" name="TextBox 17"/>
          <p:cNvSpPr txBox="1"/>
          <p:nvPr/>
        </p:nvSpPr>
        <p:spPr>
          <a:xfrm>
            <a:off x="354965" y="2003425"/>
            <a:ext cx="3364865" cy="2743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1400" b="1"/>
              <a:t>Maschinenkomponente:</a:t>
            </a:r>
            <a:endParaRPr lang="x-none" altLang="de-DE" sz="1400" b="1"/>
          </a:p>
          <a:p>
            <a:pPr marL="285750" indent="-285750">
              <a:buClrTx/>
              <a:buFont typeface="Arial" charset="0"/>
              <a:buChar char="–"/>
            </a:pPr>
            <a:r>
              <a:rPr lang="x-none" altLang="de-DE" sz="1200"/>
              <a:t>Inputs (von vorgelagerten Komponenten)</a:t>
            </a:r>
            <a:endParaRPr lang="x-none" altLang="de-DE" sz="1200"/>
          </a:p>
          <a:p>
            <a:pPr marL="285750" indent="-285750">
              <a:buClrTx/>
              <a:buFont typeface="Arial" charset="0"/>
              <a:buChar char="–"/>
            </a:pPr>
            <a:r>
              <a:rPr lang="x-none" altLang="de-DE" sz="1200"/>
              <a:t>Outputs (von nachgelagerten Komponenten)</a:t>
            </a:r>
            <a:endParaRPr lang="x-none" altLang="de-DE" sz="1200"/>
          </a:p>
          <a:p>
            <a:pPr marL="285750" indent="-285750">
              <a:buClrTx/>
              <a:buFont typeface="Arial" charset="0"/>
              <a:buChar char="–"/>
            </a:pPr>
            <a:endParaRPr lang="x-none" altLang="de-DE" sz="1200"/>
          </a:p>
          <a:p>
            <a:pPr marL="285750" indent="-285750">
              <a:buClrTx/>
              <a:buFont typeface="Arial" charset="0"/>
              <a:buChar char="–"/>
            </a:pPr>
            <a:r>
              <a:rPr lang="x-none" altLang="de-DE" sz="1200"/>
              <a:t>Transformation zwischen verschiedenen </a:t>
            </a:r>
            <a:r>
              <a:rPr lang="x-none" altLang="de-DE" sz="1200">
                <a:sym typeface="+mn-ea"/>
              </a:rPr>
              <a:t>Formen von Leistung</a:t>
            </a:r>
            <a:endParaRPr lang="x-none" altLang="de-DE" sz="1200">
              <a:sym typeface="+mn-ea"/>
            </a:endParaRPr>
          </a:p>
          <a:p>
            <a:pPr marL="285750" indent="-285750">
              <a:buClrTx/>
              <a:buFont typeface="Arial" charset="0"/>
              <a:buChar char="–"/>
            </a:pPr>
            <a:r>
              <a:rPr lang="x-none" altLang="de-DE" sz="1200">
                <a:sym typeface="+mn-ea"/>
              </a:rPr>
              <a:t>Speichern von Energie und Masse</a:t>
            </a:r>
            <a:endParaRPr lang="x-none" altLang="de-DE" sz="1200">
              <a:sym typeface="+mn-ea"/>
            </a:endParaRPr>
          </a:p>
          <a:p>
            <a:pPr marL="285750" indent="-285750">
              <a:buClrTx/>
              <a:buFont typeface="Arial" charset="0"/>
              <a:buChar char="–"/>
            </a:pPr>
            <a:endParaRPr lang="x-none" altLang="de-DE" sz="1200">
              <a:sym typeface="+mn-ea"/>
            </a:endParaRPr>
          </a:p>
          <a:p>
            <a:pPr marL="285750" indent="-285750">
              <a:buClrTx/>
              <a:buFont typeface="Arial" charset="0"/>
              <a:buChar char="–"/>
            </a:pPr>
            <a:r>
              <a:rPr lang="x-none" altLang="de-DE" sz="1200">
                <a:sym typeface="+mn-ea"/>
              </a:rPr>
              <a:t>Zustand (z.B. off, stand-by, on)</a:t>
            </a:r>
            <a:endParaRPr lang="x-none" altLang="de-DE" sz="1200">
              <a:sym typeface="+mn-ea"/>
            </a:endParaRPr>
          </a:p>
          <a:p>
            <a:pPr marL="285750" indent="-285750">
              <a:buClrTx/>
              <a:buFont typeface="Arial" charset="0"/>
              <a:buChar char="–"/>
            </a:pPr>
            <a:endParaRPr lang="x-none" altLang="de-DE" sz="1200">
              <a:sym typeface="+mn-ea"/>
            </a:endParaRPr>
          </a:p>
          <a:p>
            <a:pPr marL="285750" indent="-285750">
              <a:buClrTx/>
              <a:buFont typeface="Arial" charset="0"/>
              <a:buChar char="–"/>
            </a:pPr>
            <a:r>
              <a:rPr lang="x-none" altLang="de-DE" sz="1200">
                <a:sym typeface="+mn-ea"/>
              </a:rPr>
              <a:t>Physikalische Modelle zur Beschreibung des Input-Output-Verhaltens</a:t>
            </a:r>
            <a:endParaRPr lang="x-none" altLang="de-DE" sz="1200">
              <a:sym typeface="+mn-ea"/>
            </a:endParaRPr>
          </a:p>
          <a:p>
            <a:pPr marL="285750" indent="-285750">
              <a:buClrTx/>
              <a:buFont typeface="Arial" charset="0"/>
              <a:buChar char="–"/>
            </a:pPr>
            <a:endParaRPr lang="x-none" altLang="de-DE" sz="1600"/>
          </a:p>
        </p:txBody>
      </p:sp>
      <p:cxnSp>
        <p:nvCxnSpPr>
          <p:cNvPr id="19" name="Elbow Connector 18"/>
          <p:cNvCxnSpPr>
            <a:endCxn id="8" idx="0"/>
          </p:cNvCxnSpPr>
          <p:nvPr/>
        </p:nvCxnSpPr>
        <p:spPr>
          <a:xfrm>
            <a:off x="2569210" y="2175510"/>
            <a:ext cx="2393950" cy="349885"/>
          </a:xfrm>
          <a:prstGeom prst="bentConnector2">
            <a:avLst/>
          </a:prstGeom>
          <a:ln w="19050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iwf">
  <a:themeElements>
    <a:clrScheme name="ETH Zuerich - Fachwelt">
      <a:dk1>
        <a:sysClr val="windowText" lastClr="000000"/>
      </a:dk1>
      <a:lt1>
        <a:sysClr val="window" lastClr="FFFFFF"/>
      </a:lt1>
      <a:dk2>
        <a:srgbClr val="72791C"/>
      </a:dk2>
      <a:lt2>
        <a:srgbClr val="1269B0"/>
      </a:lt2>
      <a:accent1>
        <a:srgbClr val="91056A"/>
      </a:accent1>
      <a:accent2>
        <a:srgbClr val="6F6F64"/>
      </a:accent2>
      <a:accent3>
        <a:srgbClr val="A8322D"/>
      </a:accent3>
      <a:accent4>
        <a:srgbClr val="007A96"/>
      </a:accent4>
      <a:accent5>
        <a:srgbClr val="956013"/>
      </a:accent5>
      <a:accent6>
        <a:srgbClr val="FFFFFF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iwf">
  <a:themeElements>
    <a:clrScheme name="ETH Zuerich - Fachwelt">
      <a:dk1>
        <a:sysClr val="windowText" lastClr="000000"/>
      </a:dk1>
      <a:lt1>
        <a:sysClr val="window" lastClr="FFFFFF"/>
      </a:lt1>
      <a:dk2>
        <a:srgbClr val="72791C"/>
      </a:dk2>
      <a:lt2>
        <a:srgbClr val="1269B0"/>
      </a:lt2>
      <a:accent1>
        <a:srgbClr val="91056A"/>
      </a:accent1>
      <a:accent2>
        <a:srgbClr val="6F6F64"/>
      </a:accent2>
      <a:accent3>
        <a:srgbClr val="A8322D"/>
      </a:accent3>
      <a:accent4>
        <a:srgbClr val="007A96"/>
      </a:accent4>
      <a:accent5>
        <a:srgbClr val="956013"/>
      </a:accent5>
      <a:accent6>
        <a:srgbClr val="FFFFFF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iwf">
  <a:themeElements>
    <a:clrScheme name="ETH Zuerich - Fachwelt">
      <a:dk1>
        <a:sysClr val="windowText" lastClr="000000"/>
      </a:dk1>
      <a:lt1>
        <a:sysClr val="window" lastClr="FFFFFF"/>
      </a:lt1>
      <a:dk2>
        <a:srgbClr val="72791C"/>
      </a:dk2>
      <a:lt2>
        <a:srgbClr val="1269B0"/>
      </a:lt2>
      <a:accent1>
        <a:srgbClr val="91056A"/>
      </a:accent1>
      <a:accent2>
        <a:srgbClr val="6F6F64"/>
      </a:accent2>
      <a:accent3>
        <a:srgbClr val="A8322D"/>
      </a:accent3>
      <a:accent4>
        <a:srgbClr val="007A96"/>
      </a:accent4>
      <a:accent5>
        <a:srgbClr val="956013"/>
      </a:accent5>
      <a:accent6>
        <a:srgbClr val="FFFFFF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7902</Words>
  <Application>Kingsoft Office WPP</Application>
  <PresentationFormat>Bildschirmpräsentation (4:3)</PresentationFormat>
  <Paragraphs>536</Paragraphs>
  <Slides>28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3</vt:i4>
      </vt:variant>
      <vt:variant>
        <vt:lpstr>幻灯片标题</vt:lpstr>
      </vt:variant>
      <vt:variant>
        <vt:i4>28</vt:i4>
      </vt:variant>
    </vt:vector>
  </HeadingPairs>
  <TitlesOfParts>
    <vt:vector size="31" baseType="lpstr">
      <vt:lpstr>iwf</vt:lpstr>
      <vt:lpstr>1_iwf</vt:lpstr>
      <vt:lpstr>2_iwf</vt:lpstr>
      <vt:lpstr>EMod: Simulationsframework für Werkzeugmaschinen</vt:lpstr>
      <vt:lpstr>Inhalt</vt:lpstr>
      <vt:lpstr>PowerPoint 演示文稿</vt:lpstr>
      <vt:lpstr>Die Energie- und Ressourceneffiziente Werkzeugmaschine?</vt:lpstr>
      <vt:lpstr>Werkzeugmaschinen: Energetische und thermische Dynamiken</vt:lpstr>
      <vt:lpstr>Inhalt </vt:lpstr>
      <vt:lpstr>Werkzeugmaschinen: Ein Komponentenverbund </vt:lpstr>
      <vt:lpstr>EMod: Modellierung, Simulation und Analyse von Energieflüssen</vt:lpstr>
      <vt:lpstr>EMod: Generische Maschinenkomponente </vt:lpstr>
      <vt:lpstr>EMod: Modellierungsphilosophie </vt:lpstr>
      <vt:lpstr>Hydraulische Netzwerke: Druckverlust und Wärmeübergang</vt:lpstr>
      <vt:lpstr>DuctDesigner: Druckverlust und Wärmeübergang in Kühlkanälen</vt:lpstr>
      <vt:lpstr>EMod GUI:  Modellierung einer Maschine</vt:lpstr>
      <vt:lpstr>EMod GUI:  Analyse einer Maschine (Beispiele)</vt:lpstr>
      <vt:lpstr>EMod GUI:  Export von FEM Randbedingungen</vt:lpstr>
      <vt:lpstr>DuctDesigner GUI:  Modellierung eines Kühlkanals</vt:lpstr>
      <vt:lpstr>Inhalt </vt:lpstr>
      <vt:lpstr>PowerPoint 演示文稿</vt:lpstr>
      <vt:lpstr>EMod: Verifikation (I)</vt:lpstr>
      <vt:lpstr>DuctDesigner: Verifikation (III) </vt:lpstr>
      <vt:lpstr>DuctDesigner: Verifikation (I) </vt:lpstr>
      <vt:lpstr>DuctDesigner: Verifikation (II) </vt:lpstr>
      <vt:lpstr>Anwendungsbeispiel: Bearbeitungsspindel </vt:lpstr>
      <vt:lpstr>Inhalt </vt:lpstr>
      <vt:lpstr>Inhalt </vt:lpstr>
      <vt:lpstr>Inhalt 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Kunz  Andreas</dc:creator>
  <cp:lastModifiedBy>Simon Züst</cp:lastModifiedBy>
  <cp:revision>154</cp:revision>
  <cp:lastPrinted>2017-02-03T11:14:21Z</cp:lastPrinted>
  <dcterms:created xsi:type="dcterms:W3CDTF">2017-02-03T11:14:21Z</dcterms:created>
  <dcterms:modified xsi:type="dcterms:W3CDTF">2017-02-03T11:14:21Z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1031-10.1.0.5672</vt:lpwstr>
  </property>
</Properties>
</file>